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258" r:id="rId4"/>
    <p:sldId id="259" r:id="rId5"/>
    <p:sldId id="268" r:id="rId6"/>
    <p:sldId id="260" r:id="rId7"/>
    <p:sldId id="261" r:id="rId8"/>
    <p:sldId id="271" r:id="rId9"/>
    <p:sldId id="273" r:id="rId10"/>
    <p:sldId id="274" r:id="rId11"/>
    <p:sldId id="262" r:id="rId12"/>
    <p:sldId id="272" r:id="rId13"/>
    <p:sldId id="275" r:id="rId14"/>
    <p:sldId id="276" r:id="rId15"/>
    <p:sldId id="264" r:id="rId16"/>
    <p:sldId id="265" r:id="rId17"/>
    <p:sldId id="270" r:id="rId18"/>
    <p:sldId id="266" r:id="rId19"/>
    <p:sldId id="269" r:id="rId20"/>
    <p:sldId id="26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553" autoAdjust="0"/>
    <p:restoredTop sz="94660"/>
  </p:normalViewPr>
  <p:slideViewPr>
    <p:cSldViewPr>
      <p:cViewPr varScale="1">
        <p:scale>
          <a:sx n="100" d="100"/>
          <a:sy n="100" d="100"/>
        </p:scale>
        <p:origin x="-144" y="-102"/>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84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815521-CD7A-4222-8DF0-13F3896F6A0A}" type="datetimeFigureOut">
              <a:rPr lang="ru-RU" smtClean="0"/>
              <a:pPr/>
              <a:t>21.10.2018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1BD631-8BEC-4F13-9062-80B26FAB0A9C}" type="slidenum">
              <a:rPr lang="ru-RU" smtClean="0"/>
              <a:pPr/>
              <a:t>‹#›</a:t>
            </a:fld>
            <a:endParaRPr lang="ru-RU"/>
          </a:p>
        </p:txBody>
      </p:sp>
    </p:spTree>
    <p:extLst>
      <p:ext uri="{BB962C8B-B14F-4D97-AF65-F5344CB8AC3E}">
        <p14:creationId xmlns="" xmlns:p14="http://schemas.microsoft.com/office/powerpoint/2010/main" val="7741290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microsoft.com/office/2007/relationships/hdphoto" Target="../media/hdphoto4.wdp"/><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 Id="rId9" Type="http://schemas.microsoft.com/office/2007/relationships/hdphoto" Target="../media/hdphoto3.wdp"/></Relationships>
</file>

<file path=ppt/slideLayouts/_rels/slideLayout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1.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image" Target="../media/image21.jpeg"/></Relationships>
</file>

<file path=ppt/slideLayouts/_rels/slideLayout1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5.pn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Master" Target="../slideMasters/slideMaster1.xml"/><Relationship Id="rId6" Type="http://schemas.microsoft.com/office/2007/relationships/hdphoto" Target="../media/hdphoto6.wdp"/><Relationship Id="rId5" Type="http://schemas.openxmlformats.org/officeDocument/2006/relationships/image" Target="../media/image45.png"/><Relationship Id="rId4" Type="http://schemas.microsoft.com/office/2007/relationships/hdphoto" Target="../media/hdphoto5.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4.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xml"/><Relationship Id="rId6" Type="http://schemas.microsoft.com/office/2007/relationships/hdphoto" Target="../media/hdphoto6.wdp"/><Relationship Id="rId5" Type="http://schemas.openxmlformats.org/officeDocument/2006/relationships/image" Target="../media/image16.png"/><Relationship Id="rId4" Type="http://schemas.microsoft.com/office/2007/relationships/hdphoto" Target="../media/hdphoto5.wdp"/><Relationship Id="rId9" Type="http://schemas.openxmlformats.org/officeDocument/2006/relationships/image" Target="../media/image18.jpeg"/></Relationships>
</file>

<file path=ppt/slideLayouts/_rels/slideLayout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1.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image" Target="../media/image21.jpeg"/></Relationships>
</file>

<file path=ppt/slideLayouts/_rels/slideLayout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Master" Target="../slideMasters/slideMaster1.xml"/><Relationship Id="rId6" Type="http://schemas.microsoft.com/office/2007/relationships/hdphoto" Target="../media/hdphoto9.wdp"/><Relationship Id="rId5" Type="http://schemas.openxmlformats.org/officeDocument/2006/relationships/image" Target="../media/image25.png"/><Relationship Id="rId4"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0.jpeg"/><Relationship Id="rId5" Type="http://schemas.openxmlformats.org/officeDocument/2006/relationships/image" Target="../media/image29.png"/><Relationship Id="rId10" Type="http://schemas.microsoft.com/office/2007/relationships/hdphoto" Target="../media/hdphoto3.wdp"/><Relationship Id="rId4" Type="http://schemas.openxmlformats.org/officeDocument/2006/relationships/image" Target="../media/image28.png"/><Relationship Id="rId9" Type="http://schemas.openxmlformats.org/officeDocument/2006/relationships/image" Target="../media/image32.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jpeg"/><Relationship Id="rId3" Type="http://schemas.microsoft.com/office/2007/relationships/hdphoto" Target="../media/hdphoto9.wdp"/><Relationship Id="rId7" Type="http://schemas.microsoft.com/office/2007/relationships/hdphoto" Target="../media/hdphoto10.wdp"/><Relationship Id="rId12" Type="http://schemas.openxmlformats.org/officeDocument/2006/relationships/image" Target="../media/image39.png"/><Relationship Id="rId17" Type="http://schemas.openxmlformats.org/officeDocument/2006/relationships/image" Target="../media/image43.png"/><Relationship Id="rId2" Type="http://schemas.openxmlformats.org/officeDocument/2006/relationships/image" Target="../media/image33.png"/><Relationship Id="rId16" Type="http://schemas.openxmlformats.org/officeDocument/2006/relationships/image" Target="../media/image42.png"/><Relationship Id="rId1" Type="http://schemas.openxmlformats.org/officeDocument/2006/relationships/slideMaster" Target="../slideMasters/slideMaster1.xml"/><Relationship Id="rId6" Type="http://schemas.openxmlformats.org/officeDocument/2006/relationships/image" Target="../media/image36.png"/><Relationship Id="rId11" Type="http://schemas.openxmlformats.org/officeDocument/2006/relationships/image" Target="../media/image38.png"/><Relationship Id="rId5" Type="http://schemas.openxmlformats.org/officeDocument/2006/relationships/image" Target="../media/image35.png"/><Relationship Id="rId15" Type="http://schemas.microsoft.com/office/2007/relationships/hdphoto" Target="../media/hdphoto4.wdp"/><Relationship Id="rId10" Type="http://schemas.microsoft.com/office/2007/relationships/hdphoto" Target="../media/hdphoto3.wdp"/><Relationship Id="rId4" Type="http://schemas.openxmlformats.org/officeDocument/2006/relationships/image" Target="../media/image34.png"/><Relationship Id="rId9" Type="http://schemas.openxmlformats.org/officeDocument/2006/relationships/image" Target="../media/image13.png"/><Relationship Id="rId14" Type="http://schemas.openxmlformats.org/officeDocument/2006/relationships/image" Target="../media/image4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8" name="Picture 4" descr="http://images.clipartpanda.com/traffic-light-clipart-light5_Vector_Clipart.png"/>
          <p:cNvPicPr>
            <a:picLocks noChangeAspect="1" noChangeArrowheads="1"/>
          </p:cNvPicPr>
          <p:nvPr userDrawn="1"/>
        </p:nvPicPr>
        <p:blipFill rotWithShape="1">
          <a:blip r:embed="rId2" cstate="print">
            <a:extLst>
              <a:ext uri="{BEBA8EAE-BF5A-486C-A8C5-ECC9F3942E4B}">
                <a14:imgProps xmlns="" xmlns:a14="http://schemas.microsoft.com/office/drawing/2010/main">
                  <a14:imgLayer r:embed="rId3">
                    <a14:imgEffect>
                      <a14:sharpenSoften amount="-17000"/>
                    </a14:imgEffect>
                  </a14:imgLayer>
                </a14:imgProps>
              </a:ext>
              <a:ext uri="{28A0092B-C50C-407E-A947-70E740481C1C}">
                <a14:useLocalDpi xmlns="" xmlns:a14="http://schemas.microsoft.com/office/drawing/2010/main" val="0"/>
              </a:ext>
            </a:extLst>
          </a:blip>
          <a:srcRect l="28715" t="8907" r="25094" b="41"/>
          <a:stretch/>
        </p:blipFill>
        <p:spPr bwMode="auto">
          <a:xfrm>
            <a:off x="0" y="1196752"/>
            <a:ext cx="2413547" cy="623046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Скругленный прямоугольник 7"/>
          <p:cNvSpPr/>
          <p:nvPr userDrawn="1"/>
        </p:nvSpPr>
        <p:spPr>
          <a:xfrm>
            <a:off x="2411760" y="4437112"/>
            <a:ext cx="6069600" cy="1752994"/>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userDrawn="1"/>
        </p:nvSpPr>
        <p:spPr>
          <a:xfrm>
            <a:off x="2414520" y="697663"/>
            <a:ext cx="6081916" cy="2947361"/>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413546" y="764704"/>
            <a:ext cx="6078425" cy="2736304"/>
          </a:xfrm>
        </p:spPr>
        <p:txBody>
          <a:body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2411760" y="4533922"/>
            <a:ext cx="5940659" cy="165618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grpSp>
        <p:nvGrpSpPr>
          <p:cNvPr id="9" name="Группа 8"/>
          <p:cNvGrpSpPr/>
          <p:nvPr userDrawn="1"/>
        </p:nvGrpSpPr>
        <p:grpSpPr>
          <a:xfrm>
            <a:off x="7380312" y="4941168"/>
            <a:ext cx="1591999" cy="1728112"/>
            <a:chOff x="5868144" y="3284984"/>
            <a:chExt cx="3032159" cy="3384296"/>
          </a:xfrm>
        </p:grpSpPr>
        <p:pic>
          <p:nvPicPr>
            <p:cNvPr id="10" name="Picture 2" descr="http://piramidka.net/wp-content/uploads/2014/03/zapryshen.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flipH="1">
              <a:off x="8100392" y="3284984"/>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https://cdn.pixabay.com/photo/2013/07/12/13/49/bike-147343_960_720.pn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flipH="1">
              <a:off x="6968688" y="5949280"/>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6" descr="http://lexres-vshdo.ucoz.ru/Now_left/dor_sign_14.png"/>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flipH="1">
              <a:off x="7832784" y="5733256"/>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0" descr="http://forsaj-avto.ru/uploads/posts/2013-10/1383218489_dorojni_znak_1.23_enl.jpg"/>
            <p:cNvPicPr>
              <a:picLocks noChangeAspect="1" noChangeArrowheads="1"/>
            </p:cNvPicPr>
            <p:nvPr userDrawn="1"/>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9990"/>
            <a:stretch>
              <a:fillRect/>
            </a:stretch>
          </p:blipFill>
          <p:spPr bwMode="auto">
            <a:xfrm flipH="1">
              <a:off x="8100392" y="4941168"/>
              <a:ext cx="799911"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http://tvkrasnodar.ru/products_pictures/2015/12/traffic-sign-6724_960_720.png"/>
            <p:cNvPicPr>
              <a:picLocks noChangeAspect="1" noChangeArrowheads="1"/>
            </p:cNvPicPr>
            <p:nvPr userDrawn="1"/>
          </p:nvPicPr>
          <p:blipFill>
            <a:blip r:embed="rId8" cstate="print">
              <a:extLst>
                <a:ext uri="{BEBA8EAE-BF5A-486C-A8C5-ECC9F3942E4B}">
                  <a14:imgProps xmlns="" xmlns:a14="http://schemas.microsoft.com/office/drawing/2010/main">
                    <a14:imgLayer r:embed="rId9">
                      <a14:imgEffect>
                        <a14:sharpenSoften amount="-84000"/>
                      </a14:imgEffect>
                    </a14:imgLayer>
                  </a14:imgProps>
                </a:ext>
                <a:ext uri="{28A0092B-C50C-407E-A947-70E740481C1C}">
                  <a14:useLocalDpi xmlns="" xmlns:a14="http://schemas.microsoft.com/office/drawing/2010/main" val="0"/>
                </a:ext>
              </a:extLst>
            </a:blip>
            <a:srcRect/>
            <a:stretch>
              <a:fillRect/>
            </a:stretch>
          </p:blipFill>
          <p:spPr bwMode="auto">
            <a:xfrm flipH="1">
              <a:off x="8120816" y="4149080"/>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4" descr="http://sr.photos3.fotosearch.com/bthumb/CSP/CSP992/k12691687.jpg"/>
            <p:cNvPicPr>
              <a:picLocks noChangeAspect="1" noChangeArrowheads="1"/>
            </p:cNvPicPr>
            <p:nvPr userDrawn="1"/>
          </p:nvPicPr>
          <p:blipFill>
            <a:blip r:embed="rId10" cstate="print">
              <a:extLst>
                <a:ext uri="{BEBA8EAE-BF5A-486C-A8C5-ECC9F3942E4B}">
                  <a14:imgProps xmlns="" xmlns:a14="http://schemas.microsoft.com/office/drawing/2010/main">
                    <a14:imgLayer r:embed="rId11">
                      <a14:imgEffect>
                        <a14:backgroundRemoval t="10000" b="90000" l="10000" r="95882"/>
                      </a14:imgEffect>
                    </a14:imgLayer>
                  </a14:imgProps>
                </a:ext>
                <a:ext uri="{28A0092B-C50C-407E-A947-70E740481C1C}">
                  <a14:useLocalDpi xmlns="" xmlns:a14="http://schemas.microsoft.com/office/drawing/2010/main" val="0"/>
                </a:ext>
              </a:extLst>
            </a:blip>
            <a:srcRect t="10001" b="19991"/>
            <a:stretch>
              <a:fillRect/>
            </a:stretch>
          </p:blipFill>
          <p:spPr bwMode="auto">
            <a:xfrm flipH="1">
              <a:off x="5868144" y="5949280"/>
              <a:ext cx="1028456" cy="720000"/>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grpSp>
        <p:nvGrpSpPr>
          <p:cNvPr id="28" name="Группа 27"/>
          <p:cNvGrpSpPr/>
          <p:nvPr userDrawn="1"/>
        </p:nvGrpSpPr>
        <p:grpSpPr>
          <a:xfrm>
            <a:off x="179512" y="5085184"/>
            <a:ext cx="1512168" cy="1584096"/>
            <a:chOff x="179512" y="3356992"/>
            <a:chExt cx="2972672" cy="3312288"/>
          </a:xfrm>
        </p:grpSpPr>
        <p:pic>
          <p:nvPicPr>
            <p:cNvPr id="8" name="Picture 2" descr="http://piramidka.net/wp-content/uploads/2014/03/zapryshen.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3356992"/>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https://cdn.pixabay.com/photo/2013/07/12/13/49/bike-147343_960_720.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5949280"/>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6" descr="http://lexres-vshdo.ucoz.ru/Now_left/dor_sign_14.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467544" y="5733256"/>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0" descr="http://forsaj-avto.ru/uploads/posts/2013-10/1383218489_dorojni_znak_1.23_enl.jpg"/>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9990"/>
            <a:stretch>
              <a:fillRect/>
            </a:stretch>
          </p:blipFill>
          <p:spPr bwMode="auto">
            <a:xfrm>
              <a:off x="179512" y="4941168"/>
              <a:ext cx="799911"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http://tvkrasnodar.ru/products_pictures/2015/12/traffic-sign-6724_960_720.png"/>
            <p:cNvPicPr>
              <a:picLocks noChangeAspect="1" noChangeArrowheads="1"/>
            </p:cNvPicPr>
            <p:nvPr userDrawn="1"/>
          </p:nvPicPr>
          <p:blipFill>
            <a:blip r:embed="rId6" cstate="print">
              <a:extLst>
                <a:ext uri="{BEBA8EAE-BF5A-486C-A8C5-ECC9F3942E4B}">
                  <a14:imgProps xmlns="" xmlns:a14="http://schemas.microsoft.com/office/drawing/2010/main">
                    <a14:imgLayer r:embed="rId7">
                      <a14:imgEffect>
                        <a14:sharpenSoften amount="-84000"/>
                      </a14:imgEffect>
                    </a14:imgLayer>
                  </a14:imgProps>
                </a:ext>
                <a:ext uri="{28A0092B-C50C-407E-A947-70E740481C1C}">
                  <a14:useLocalDpi xmlns="" xmlns:a14="http://schemas.microsoft.com/office/drawing/2010/main" val="0"/>
                </a:ext>
              </a:extLst>
            </a:blip>
            <a:srcRect/>
            <a:stretch>
              <a:fillRect/>
            </a:stretch>
          </p:blipFill>
          <p:spPr bwMode="auto">
            <a:xfrm>
              <a:off x="179512" y="4149080"/>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14" descr="http://sr.photos3.fotosearch.com/bthumb/CSP/CSP992/k12691687.jpg"/>
            <p:cNvPicPr>
              <a:picLocks noChangeAspect="1" noChangeArrowheads="1"/>
            </p:cNvPicPr>
            <p:nvPr userDrawn="1"/>
          </p:nvPicPr>
          <p:blipFill>
            <a:blip r:embed="rId8" cstate="print">
              <a:extLst>
                <a:ext uri="{BEBA8EAE-BF5A-486C-A8C5-ECC9F3942E4B}">
                  <a14:imgProps xmlns="" xmlns:a14="http://schemas.microsoft.com/office/drawing/2010/main">
                    <a14:imgLayer r:embed="rId9">
                      <a14:imgEffect>
                        <a14:backgroundRemoval t="10000" b="90000" l="10000" r="95882"/>
                      </a14:imgEffect>
                    </a14:imgLayer>
                  </a14:imgProps>
                </a:ext>
                <a:ext uri="{28A0092B-C50C-407E-A947-70E740481C1C}">
                  <a14:useLocalDpi xmlns="" xmlns:a14="http://schemas.microsoft.com/office/drawing/2010/main" val="0"/>
                </a:ext>
              </a:extLst>
            </a:blip>
            <a:srcRect t="10001" b="19991"/>
            <a:stretch>
              <a:fillRect/>
            </a:stretch>
          </p:blipFill>
          <p:spPr bwMode="auto">
            <a:xfrm>
              <a:off x="2123728" y="5949280"/>
              <a:ext cx="1028456" cy="72000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9" name="Группа 28"/>
          <p:cNvGrpSpPr/>
          <p:nvPr userDrawn="1"/>
        </p:nvGrpSpPr>
        <p:grpSpPr>
          <a:xfrm flipH="1">
            <a:off x="7380312" y="5085184"/>
            <a:ext cx="1512168" cy="1584096"/>
            <a:chOff x="179512" y="3356992"/>
            <a:chExt cx="2972672" cy="3312288"/>
          </a:xfrm>
        </p:grpSpPr>
        <p:pic>
          <p:nvPicPr>
            <p:cNvPr id="30" name="Picture 2" descr="http://piramidka.net/wp-content/uploads/2014/03/zapryshen.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3356992"/>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4" descr="https://cdn.pixabay.com/photo/2013/07/12/13/49/bike-147343_960_720.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5949280"/>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6" descr="http://lexres-vshdo.ucoz.ru/Now_left/dor_sign_14.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467544" y="5733256"/>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10" descr="http://forsaj-avto.ru/uploads/posts/2013-10/1383218489_dorojni_znak_1.23_enl.jpg"/>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9990"/>
            <a:stretch>
              <a:fillRect/>
            </a:stretch>
          </p:blipFill>
          <p:spPr bwMode="auto">
            <a:xfrm>
              <a:off x="179512" y="4941168"/>
              <a:ext cx="799911"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4" descr="http://tvkrasnodar.ru/products_pictures/2015/12/traffic-sign-6724_960_720.png"/>
            <p:cNvPicPr>
              <a:picLocks noChangeAspect="1" noChangeArrowheads="1"/>
            </p:cNvPicPr>
            <p:nvPr userDrawn="1"/>
          </p:nvPicPr>
          <p:blipFill>
            <a:blip r:embed="rId6" cstate="print">
              <a:extLst>
                <a:ext uri="{BEBA8EAE-BF5A-486C-A8C5-ECC9F3942E4B}">
                  <a14:imgProps xmlns="" xmlns:a14="http://schemas.microsoft.com/office/drawing/2010/main">
                    <a14:imgLayer r:embed="rId7">
                      <a14:imgEffect>
                        <a14:sharpenSoften amount="-84000"/>
                      </a14:imgEffect>
                    </a14:imgLayer>
                  </a14:imgProps>
                </a:ext>
                <a:ext uri="{28A0092B-C50C-407E-A947-70E740481C1C}">
                  <a14:useLocalDpi xmlns="" xmlns:a14="http://schemas.microsoft.com/office/drawing/2010/main" val="0"/>
                </a:ext>
              </a:extLst>
            </a:blip>
            <a:srcRect/>
            <a:stretch>
              <a:fillRect/>
            </a:stretch>
          </p:blipFill>
          <p:spPr bwMode="auto">
            <a:xfrm>
              <a:off x="179512" y="4149080"/>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14" descr="http://sr.photos3.fotosearch.com/bthumb/CSP/CSP992/k12691687.jpg"/>
            <p:cNvPicPr>
              <a:picLocks noChangeAspect="1" noChangeArrowheads="1"/>
            </p:cNvPicPr>
            <p:nvPr userDrawn="1"/>
          </p:nvPicPr>
          <p:blipFill>
            <a:blip r:embed="rId8" cstate="print">
              <a:extLst>
                <a:ext uri="{BEBA8EAE-BF5A-486C-A8C5-ECC9F3942E4B}">
                  <a14:imgProps xmlns="" xmlns:a14="http://schemas.microsoft.com/office/drawing/2010/main">
                    <a14:imgLayer r:embed="rId9">
                      <a14:imgEffect>
                        <a14:backgroundRemoval t="10000" b="90000" l="10000" r="95882"/>
                      </a14:imgEffect>
                    </a14:imgLayer>
                  </a14:imgProps>
                </a:ext>
                <a:ext uri="{28A0092B-C50C-407E-A947-70E740481C1C}">
                  <a14:useLocalDpi xmlns="" xmlns:a14="http://schemas.microsoft.com/office/drawing/2010/main" val="0"/>
                </a:ext>
              </a:extLst>
            </a:blip>
            <a:srcRect t="10001" b="19991"/>
            <a:stretch>
              <a:fillRect/>
            </a:stretch>
          </p:blipFill>
          <p:spPr bwMode="auto">
            <a:xfrm>
              <a:off x="2123728" y="5949280"/>
              <a:ext cx="1028456" cy="720000"/>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179512" y="4221088"/>
            <a:ext cx="2972672" cy="2448192"/>
            <a:chOff x="179512" y="4221088"/>
            <a:chExt cx="2972672" cy="2448192"/>
          </a:xfrm>
        </p:grpSpPr>
        <p:pic>
          <p:nvPicPr>
            <p:cNvPr id="9" name="Picture 4" descr="https://cdn.pixabay.com/photo/2013/07/12/13/49/bike-147343_960_720.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5949280"/>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6" descr="http://lexres-vshdo.ucoz.ru/Now_left/dor_sign_14.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4221088"/>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0" descr="http://forsaj-avto.ru/uploads/posts/2013-10/1383218489_dorojni_znak_1.23_enl.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79512" y="5013176"/>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http://tvkrasnodar.ru/products_pictures/2015/12/traffic-sign-6724_960_720.png"/>
            <p:cNvPicPr>
              <a:picLocks noChangeAspect="1" noChangeArrowheads="1"/>
            </p:cNvPicPr>
            <p:nvPr userDrawn="1"/>
          </p:nvPicPr>
          <p:blipFill>
            <a:blip r:embed="rId5" cstate="print">
              <a:extLst>
                <a:ext uri="{BEBA8EAE-BF5A-486C-A8C5-ECC9F3942E4B}">
                  <a14:imgProps xmlns="" xmlns:a14="http://schemas.microsoft.com/office/drawing/2010/main">
                    <a14:imgLayer r:embed="rId6">
                      <a14:imgEffect>
                        <a14:sharpenSoften amount="-84000"/>
                      </a14:imgEffect>
                    </a14:imgLayer>
                  </a14:imgProps>
                </a:ext>
                <a:ext uri="{28A0092B-C50C-407E-A947-70E740481C1C}">
                  <a14:useLocalDpi xmlns="" xmlns:a14="http://schemas.microsoft.com/office/drawing/2010/main" val="0"/>
                </a:ext>
              </a:extLst>
            </a:blip>
            <a:srcRect/>
            <a:stretch>
              <a:fillRect/>
            </a:stretch>
          </p:blipFill>
          <p:spPr bwMode="auto">
            <a:xfrm>
              <a:off x="467544" y="5733256"/>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14" descr="http://sr.photos3.fotosearch.com/bthumb/CSP/CSP992/k12691687.jpg"/>
            <p:cNvPicPr>
              <a:picLocks noChangeAspect="1" noChangeArrowheads="1"/>
            </p:cNvPicPr>
            <p:nvPr userDrawn="1"/>
          </p:nvPicPr>
          <p:blipFill>
            <a:blip r:embed="rId7" cstate="print">
              <a:extLst>
                <a:ext uri="{BEBA8EAE-BF5A-486C-A8C5-ECC9F3942E4B}">
                  <a14:imgProps xmlns="" xmlns:a14="http://schemas.microsoft.com/office/drawing/2010/main">
                    <a14:imgLayer r:embed="rId8">
                      <a14:imgEffect>
                        <a14:backgroundRemoval t="10000" b="90000" l="10000" r="95882"/>
                      </a14:imgEffect>
                    </a14:imgLayer>
                  </a14:imgProps>
                </a:ext>
                <a:ext uri="{28A0092B-C50C-407E-A947-70E740481C1C}">
                  <a14:useLocalDpi xmlns="" xmlns:a14="http://schemas.microsoft.com/office/drawing/2010/main" val="0"/>
                </a:ext>
              </a:extLst>
            </a:blip>
            <a:srcRect t="10001" b="19991"/>
            <a:stretch>
              <a:fillRect/>
            </a:stretch>
          </p:blipFill>
          <p:spPr bwMode="auto">
            <a:xfrm>
              <a:off x="2123728" y="5949280"/>
              <a:ext cx="1028456" cy="720000"/>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7" name="Скругленный прямоугольник 6"/>
          <p:cNvSpPr/>
          <p:nvPr userDrawn="1"/>
        </p:nvSpPr>
        <p:spPr>
          <a:xfrm>
            <a:off x="679104" y="3356992"/>
            <a:ext cx="7776864" cy="1301927"/>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83568" y="3356993"/>
            <a:ext cx="7772400" cy="1296144"/>
          </a:xfrm>
        </p:spPr>
        <p:txBody>
          <a:bodyPr anchor="t"/>
          <a:lstStyle>
            <a:lvl1pPr algn="ctr">
              <a:defRPr sz="4000" b="1" cap="all"/>
            </a:lvl1pPr>
          </a:lstStyle>
          <a:p>
            <a:r>
              <a:rPr lang="ru-RU" dirty="0" smtClean="0"/>
              <a:t>Образец заголовка</a:t>
            </a:r>
            <a:endParaRPr lang="ru-RU" dirty="0"/>
          </a:p>
        </p:txBody>
      </p:sp>
      <p:grpSp>
        <p:nvGrpSpPr>
          <p:cNvPr id="5" name="Группа 4"/>
          <p:cNvGrpSpPr/>
          <p:nvPr userDrawn="1"/>
        </p:nvGrpSpPr>
        <p:grpSpPr>
          <a:xfrm>
            <a:off x="6759989" y="1045920"/>
            <a:ext cx="1766205" cy="3635421"/>
            <a:chOff x="6759989" y="1045920"/>
            <a:chExt cx="1766205" cy="3635421"/>
          </a:xfrm>
        </p:grpSpPr>
        <p:pic>
          <p:nvPicPr>
            <p:cNvPr id="6" name="Picture 18" descr="https://avatanplus.com/files/resources/original/56f4ce440988e153ac45b9c7.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rot="332099" flipH="1">
              <a:off x="6759989" y="1045920"/>
              <a:ext cx="1527505" cy="363542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0" descr="http://www.vectorfreak.com/images/preview/thumb/roadsign-no-cycles"/>
            <p:cNvPicPr>
              <a:picLocks noChangeAspect="1" noChangeArrowheads="1"/>
            </p:cNvPicPr>
            <p:nvPr userDrawn="1"/>
          </p:nvPicPr>
          <p:blipFill>
            <a:blip r:embed="rId3" cstate="print">
              <a:extLst>
                <a:ext uri="{BEBA8EAE-BF5A-486C-A8C5-ECC9F3942E4B}">
                  <a14:imgProps xmlns="" xmlns:a14="http://schemas.microsoft.com/office/drawing/2010/main">
                    <a14:imgLayer r:embed="rId4">
                      <a14:imgEffect>
                        <a14:sharpenSoften amount="-29000"/>
                      </a14:imgEffect>
                    </a14:imgLayer>
                  </a14:imgProps>
                </a:ext>
                <a:ext uri="{28A0092B-C50C-407E-A947-70E740481C1C}">
                  <a14:useLocalDpi xmlns="" xmlns:a14="http://schemas.microsoft.com/office/drawing/2010/main" val="0"/>
                </a:ext>
              </a:extLst>
            </a:blip>
            <a:srcRect/>
            <a:stretch>
              <a:fillRect/>
            </a:stretch>
          </p:blipFill>
          <p:spPr bwMode="auto">
            <a:xfrm>
              <a:off x="6774469" y="1268760"/>
              <a:ext cx="1149577" cy="114957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2" descr="https://upload.wikimedia.org/wikipedia/commons/thumb/0/0d/4.4.1_Russian_road_sign.svg/600px-4.4.1_Russian_road_sign.svg.png"/>
            <p:cNvPicPr>
              <a:picLocks noChangeAspect="1" noChangeArrowheads="1"/>
            </p:cNvPicPr>
            <p:nvPr userDrawn="1"/>
          </p:nvPicPr>
          <p:blipFill>
            <a:blip r:embed="rId5" cstate="print">
              <a:extLst>
                <a:ext uri="{BEBA8EAE-BF5A-486C-A8C5-ECC9F3942E4B}">
                  <a14:imgProps xmlns="" xmlns:a14="http://schemas.microsoft.com/office/drawing/2010/main">
                    <a14:imgLayer r:embed="rId6">
                      <a14:imgEffect>
                        <a14:sharpenSoften amount="-26000"/>
                      </a14:imgEffect>
                    </a14:imgLayer>
                  </a14:imgProps>
                </a:ext>
                <a:ext uri="{28A0092B-C50C-407E-A947-70E740481C1C}">
                  <a14:useLocalDpi xmlns="" xmlns:a14="http://schemas.microsoft.com/office/drawing/2010/main" val="0"/>
                </a:ext>
              </a:extLst>
            </a:blip>
            <a:srcRect/>
            <a:stretch>
              <a:fillRect/>
            </a:stretch>
          </p:blipFill>
          <p:spPr bwMode="auto">
            <a:xfrm>
              <a:off x="7328662" y="2132856"/>
              <a:ext cx="915616" cy="91561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4" descr="http://piramidka.net/wp-content/uploads/2014/03/zapryshen.png"/>
            <p:cNvPicPr>
              <a:picLocks noChangeAspect="1" noChangeArrowheads="1"/>
            </p:cNvPicPr>
            <p:nvPr userDrawn="1"/>
          </p:nvPicPr>
          <p:blipFill>
            <a:blip r:embed="rId7" cstate="print">
              <a:extLst>
                <a:ext uri="{BEBA8EAE-BF5A-486C-A8C5-ECC9F3942E4B}">
                  <a14:imgProps xmlns="" xmlns:a14="http://schemas.microsoft.com/office/drawing/2010/main">
                    <a14:imgLayer r:embed="rId8">
                      <a14:imgEffect>
                        <a14:sharpenSoften amount="-35000"/>
                      </a14:imgEffect>
                    </a14:imgLayer>
                  </a14:imgProps>
                </a:ext>
                <a:ext uri="{28A0092B-C50C-407E-A947-70E740481C1C}">
                  <a14:useLocalDpi xmlns="" xmlns:a14="http://schemas.microsoft.com/office/drawing/2010/main" val="0"/>
                </a:ext>
              </a:extLst>
            </a:blip>
            <a:srcRect/>
            <a:stretch>
              <a:fillRect/>
            </a:stretch>
          </p:blipFill>
          <p:spPr bwMode="auto">
            <a:xfrm>
              <a:off x="7452320" y="1052736"/>
              <a:ext cx="1073874" cy="107387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 name="Прямоугольник 10"/>
          <p:cNvSpPr/>
          <p:nvPr userDrawn="1"/>
        </p:nvSpPr>
        <p:spPr>
          <a:xfrm>
            <a:off x="1043608" y="6211669"/>
            <a:ext cx="7128792" cy="369332"/>
          </a:xfrm>
          <a:prstGeom prst="rect">
            <a:avLst/>
          </a:prstGeom>
        </p:spPr>
        <p:txBody>
          <a:bodyPr wrap="square">
            <a:spAutoFit/>
          </a:bodyPr>
          <a:lstStyle/>
          <a:p>
            <a:pPr lvl="0" algn="ctr"/>
            <a:r>
              <a:rPr lang="ru-RU" dirty="0" smtClean="0">
                <a:solidFill>
                  <a:srgbClr val="002060"/>
                </a:solidFill>
              </a:rPr>
              <a:t>Автор этого шаблона: Погодаева Оксана Викторовна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21.10.2018</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21.10.2018</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21.10.2018</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21.10.2018</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21.10.2018</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pic>
        <p:nvPicPr>
          <p:cNvPr id="9" name="Picture 4" descr="http://images.clipartpanda.com/traffic-light-clipart-light5_Vector_Clipart.png"/>
          <p:cNvPicPr>
            <a:picLocks noChangeAspect="1" noChangeArrowheads="1"/>
          </p:cNvPicPr>
          <p:nvPr userDrawn="1"/>
        </p:nvPicPr>
        <p:blipFill rotWithShape="1">
          <a:blip r:embed="rId2" cstate="print">
            <a:extLst>
              <a:ext uri="{BEBA8EAE-BF5A-486C-A8C5-ECC9F3942E4B}">
                <a14:imgProps xmlns="" xmlns:a14="http://schemas.microsoft.com/office/drawing/2010/main">
                  <a14:imgLayer r:embed="rId3">
                    <a14:imgEffect>
                      <a14:sharpenSoften amount="-17000"/>
                    </a14:imgEffect>
                  </a14:imgLayer>
                </a14:imgProps>
              </a:ext>
              <a:ext uri="{28A0092B-C50C-407E-A947-70E740481C1C}">
                <a14:useLocalDpi xmlns="" xmlns:a14="http://schemas.microsoft.com/office/drawing/2010/main" val="0"/>
              </a:ext>
            </a:extLst>
          </a:blip>
          <a:srcRect l="28715" t="8907" r="25094" b="41"/>
          <a:stretch/>
        </p:blipFill>
        <p:spPr bwMode="auto">
          <a:xfrm>
            <a:off x="-39322" y="1162704"/>
            <a:ext cx="1806049" cy="623046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Скругленный прямоугольник 6"/>
          <p:cNvSpPr/>
          <p:nvPr userDrawn="1"/>
        </p:nvSpPr>
        <p:spPr>
          <a:xfrm>
            <a:off x="1403648" y="1563756"/>
            <a:ext cx="7200000" cy="5040000"/>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userDrawn="1"/>
        </p:nvSpPr>
        <p:spPr>
          <a:xfrm>
            <a:off x="1403648" y="260648"/>
            <a:ext cx="7200800" cy="1152128"/>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475656" y="260648"/>
            <a:ext cx="7200000" cy="1152000"/>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1475656" y="1700808"/>
            <a:ext cx="7211144" cy="4968552"/>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 xmlns:p14="http://schemas.microsoft.com/office/powerpoint/2010/main" val="276966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Скругленный прямоугольник 6"/>
          <p:cNvSpPr/>
          <p:nvPr userDrawn="1"/>
        </p:nvSpPr>
        <p:spPr>
          <a:xfrm>
            <a:off x="1403648" y="1627870"/>
            <a:ext cx="7200000" cy="5041489"/>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userDrawn="1"/>
        </p:nvSpPr>
        <p:spPr>
          <a:xfrm>
            <a:off x="1403648" y="260648"/>
            <a:ext cx="7200000" cy="1152128"/>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475656" y="260648"/>
            <a:ext cx="7056784" cy="1156990"/>
          </a:xfrm>
        </p:spPr>
        <p:txBody>
          <a:bodyPr/>
          <a:lstStyle/>
          <a:p>
            <a:r>
              <a:rPr lang="ru-RU" smtClean="0"/>
              <a:t>Образец заголовка</a:t>
            </a:r>
            <a:endParaRPr lang="ru-RU"/>
          </a:p>
        </p:txBody>
      </p:sp>
      <p:sp>
        <p:nvSpPr>
          <p:cNvPr id="3" name="Содержимое 2"/>
          <p:cNvSpPr>
            <a:spLocks noGrp="1"/>
          </p:cNvSpPr>
          <p:nvPr>
            <p:ph idx="1"/>
          </p:nvPr>
        </p:nvSpPr>
        <p:spPr>
          <a:xfrm>
            <a:off x="1475656" y="1556792"/>
            <a:ext cx="7056784" cy="5112568"/>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grpSp>
        <p:nvGrpSpPr>
          <p:cNvPr id="12" name="Группа 11"/>
          <p:cNvGrpSpPr/>
          <p:nvPr userDrawn="1"/>
        </p:nvGrpSpPr>
        <p:grpSpPr>
          <a:xfrm>
            <a:off x="251520" y="332656"/>
            <a:ext cx="1059633" cy="6098960"/>
            <a:chOff x="251520" y="404664"/>
            <a:chExt cx="1059633" cy="6098960"/>
          </a:xfrm>
        </p:grpSpPr>
        <p:pic>
          <p:nvPicPr>
            <p:cNvPr id="2052" name="Picture 4" descr="http://tvkrasnodar.ru/products_pictures/2015/12/traffic-sign-6724_960_720.png"/>
            <p:cNvPicPr>
              <a:picLocks noChangeAspect="1" noChangeArrowheads="1"/>
            </p:cNvPicPr>
            <p:nvPr userDrawn="1"/>
          </p:nvPicPr>
          <p:blipFill>
            <a:blip r:embed="rId2" cstate="print">
              <a:extLst>
                <a:ext uri="{BEBA8EAE-BF5A-486C-A8C5-ECC9F3942E4B}">
                  <a14:imgProps xmlns="" xmlns:a14="http://schemas.microsoft.com/office/drawing/2010/main">
                    <a14:imgLayer r:embed="rId3">
                      <a14:imgEffect>
                        <a14:sharpenSoften amount="-84000"/>
                      </a14:imgEffect>
                    </a14:imgLayer>
                  </a14:imgProps>
                </a:ext>
                <a:ext uri="{28A0092B-C50C-407E-A947-70E740481C1C}">
                  <a14:useLocalDpi xmlns="" xmlns:a14="http://schemas.microsoft.com/office/drawing/2010/main" val="0"/>
                </a:ext>
              </a:extLst>
            </a:blip>
            <a:srcRect/>
            <a:stretch>
              <a:fillRect/>
            </a:stretch>
          </p:blipFill>
          <p:spPr bwMode="auto">
            <a:xfrm>
              <a:off x="251520" y="2971808"/>
              <a:ext cx="1058400" cy="10584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lexres-vshdo.ucoz.ru/Now_left/dor_sign_14.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251520" y="5445224"/>
              <a:ext cx="1058400" cy="10584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forsaj-avto.ru/uploads/posts/2013-10/1383218489_dorojni_znak_1.23_enl.jpg"/>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51520" y="4221088"/>
              <a:ext cx="1059632" cy="1059632"/>
            </a:xfrm>
            <a:prstGeom prst="rect">
              <a:avLst/>
            </a:prstGeom>
            <a:noFill/>
            <a:extLst>
              <a:ext uri="{909E8E84-426E-40DD-AFC4-6F175D3DCCD1}">
                <a14:hiddenFill xmlns="" xmlns:a14="http://schemas.microsoft.com/office/drawing/2010/main">
                  <a:solidFill>
                    <a:srgbClr val="FFFFFF"/>
                  </a:solidFill>
                </a14:hiddenFill>
              </a:ext>
            </a:extLst>
          </p:spPr>
        </p:pic>
        <p:pic>
          <p:nvPicPr>
            <p:cNvPr id="2060" name="Picture 12" descr="http://www.vectorfreak.com/images/preview/thumb/roadsign-no-cycles"/>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251520" y="404664"/>
              <a:ext cx="1059633" cy="1059634"/>
            </a:xfrm>
            <a:prstGeom prst="rect">
              <a:avLst/>
            </a:prstGeom>
            <a:noFill/>
            <a:extLst>
              <a:ext uri="{909E8E84-426E-40DD-AFC4-6F175D3DCCD1}">
                <a14:hiddenFill xmlns="" xmlns:a14="http://schemas.microsoft.com/office/drawing/2010/main">
                  <a:solidFill>
                    <a:srgbClr val="FFFFFF"/>
                  </a:solidFill>
                </a14:hiddenFill>
              </a:ext>
            </a:extLst>
          </p:spPr>
        </p:pic>
        <p:pic>
          <p:nvPicPr>
            <p:cNvPr id="2062" name="Picture 14" descr="http://sr.photos3.fotosearch.com/bthumb/CSP/CSP992/k12691687.jpg"/>
            <p:cNvPicPr>
              <a:picLocks noChangeAspect="1" noChangeArrowheads="1"/>
            </p:cNvPicPr>
            <p:nvPr userDrawn="1"/>
          </p:nvPicPr>
          <p:blipFill>
            <a:blip r:embed="rId7" cstate="print">
              <a:extLst>
                <a:ext uri="{BEBA8EAE-BF5A-486C-A8C5-ECC9F3942E4B}">
                  <a14:imgProps xmlns="" xmlns:a14="http://schemas.microsoft.com/office/drawing/2010/main">
                    <a14:imgLayer r:embed="rId8">
                      <a14:imgEffect>
                        <a14:backgroundRemoval t="10000" b="90000" l="10000" r="95882"/>
                      </a14:imgEffect>
                    </a14:imgLayer>
                  </a14:imgProps>
                </a:ext>
                <a:ext uri="{28A0092B-C50C-407E-A947-70E740481C1C}">
                  <a14:useLocalDpi xmlns="" xmlns:a14="http://schemas.microsoft.com/office/drawing/2010/main" val="0"/>
                </a:ext>
              </a:extLst>
            </a:blip>
            <a:srcRect l="10465" t="10182" r="5267" b="11159"/>
            <a:stretch>
              <a:fillRect/>
            </a:stretch>
          </p:blipFill>
          <p:spPr bwMode="auto">
            <a:xfrm>
              <a:off x="251520" y="1700808"/>
              <a:ext cx="1058400" cy="987950"/>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pic>
        <p:nvPicPr>
          <p:cNvPr id="4114" name="Picture 18" descr="https://avatanplus.com/files/resources/original/56f4ce440988e153ac45b9c7.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rot="332099" flipH="1">
            <a:off x="42503" y="1634489"/>
            <a:ext cx="1343072" cy="319647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Скругленный прямоугольник 6"/>
          <p:cNvSpPr/>
          <p:nvPr userDrawn="1"/>
        </p:nvSpPr>
        <p:spPr>
          <a:xfrm>
            <a:off x="1458517" y="1634501"/>
            <a:ext cx="7200000" cy="5040000"/>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userDrawn="1"/>
        </p:nvSpPr>
        <p:spPr>
          <a:xfrm>
            <a:off x="1403648" y="260648"/>
            <a:ext cx="7200800" cy="1152128"/>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475656" y="260648"/>
            <a:ext cx="7128792" cy="1156990"/>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1464062" y="1628800"/>
            <a:ext cx="7200696" cy="478088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grpSp>
        <p:nvGrpSpPr>
          <p:cNvPr id="11" name="Группа 10"/>
          <p:cNvGrpSpPr/>
          <p:nvPr userDrawn="1"/>
        </p:nvGrpSpPr>
        <p:grpSpPr>
          <a:xfrm>
            <a:off x="0" y="1628800"/>
            <a:ext cx="1614647" cy="1731144"/>
            <a:chOff x="-11292" y="1196752"/>
            <a:chExt cx="2018375" cy="2112193"/>
          </a:xfrm>
        </p:grpSpPr>
        <p:pic>
          <p:nvPicPr>
            <p:cNvPr id="4116" name="Picture 20" descr="http://www.vectorfreak.com/images/preview/thumb/roadsign-no-cycles"/>
            <p:cNvPicPr>
              <a:picLocks noChangeAspect="1" noChangeArrowheads="1"/>
            </p:cNvPicPr>
            <p:nvPr userDrawn="1"/>
          </p:nvPicPr>
          <p:blipFill>
            <a:blip r:embed="rId3" cstate="print">
              <a:extLst>
                <a:ext uri="{BEBA8EAE-BF5A-486C-A8C5-ECC9F3942E4B}">
                  <a14:imgProps xmlns="" xmlns:a14="http://schemas.microsoft.com/office/drawing/2010/main">
                    <a14:imgLayer r:embed="rId4">
                      <a14:imgEffect>
                        <a14:sharpenSoften amount="-29000"/>
                      </a14:imgEffect>
                    </a14:imgLayer>
                  </a14:imgProps>
                </a:ext>
                <a:ext uri="{28A0092B-C50C-407E-A947-70E740481C1C}">
                  <a14:useLocalDpi xmlns="" xmlns:a14="http://schemas.microsoft.com/office/drawing/2010/main" val="0"/>
                </a:ext>
              </a:extLst>
            </a:blip>
            <a:srcRect/>
            <a:stretch>
              <a:fillRect/>
            </a:stretch>
          </p:blipFill>
          <p:spPr bwMode="auto">
            <a:xfrm>
              <a:off x="-11292" y="1548184"/>
              <a:ext cx="1149576" cy="1149578"/>
            </a:xfrm>
            <a:prstGeom prst="rect">
              <a:avLst/>
            </a:prstGeom>
            <a:noFill/>
            <a:extLst>
              <a:ext uri="{909E8E84-426E-40DD-AFC4-6F175D3DCCD1}">
                <a14:hiddenFill xmlns="" xmlns:a14="http://schemas.microsoft.com/office/drawing/2010/main">
                  <a:solidFill>
                    <a:srgbClr val="FFFFFF"/>
                  </a:solidFill>
                </a14:hiddenFill>
              </a:ext>
            </a:extLst>
          </p:spPr>
        </p:pic>
        <p:pic>
          <p:nvPicPr>
            <p:cNvPr id="4118" name="Picture 22" descr="https://upload.wikimedia.org/wikipedia/commons/thumb/0/0d/4.4.1_Russian_road_sign.svg/600px-4.4.1_Russian_road_sign.svg.png"/>
            <p:cNvPicPr>
              <a:picLocks noChangeAspect="1" noChangeArrowheads="1"/>
            </p:cNvPicPr>
            <p:nvPr userDrawn="1"/>
          </p:nvPicPr>
          <p:blipFill>
            <a:blip r:embed="rId5" cstate="print">
              <a:extLst>
                <a:ext uri="{BEBA8EAE-BF5A-486C-A8C5-ECC9F3942E4B}">
                  <a14:imgProps xmlns="" xmlns:a14="http://schemas.microsoft.com/office/drawing/2010/main">
                    <a14:imgLayer r:embed="rId6">
                      <a14:imgEffect>
                        <a14:sharpenSoften amount="-26000"/>
                      </a14:imgEffect>
                    </a14:imgLayer>
                  </a14:imgProps>
                </a:ext>
                <a:ext uri="{28A0092B-C50C-407E-A947-70E740481C1C}">
                  <a14:useLocalDpi xmlns="" xmlns:a14="http://schemas.microsoft.com/office/drawing/2010/main" val="0"/>
                </a:ext>
              </a:extLst>
            </a:blip>
            <a:srcRect/>
            <a:stretch>
              <a:fillRect/>
            </a:stretch>
          </p:blipFill>
          <p:spPr bwMode="auto">
            <a:xfrm>
              <a:off x="635290" y="2393329"/>
              <a:ext cx="915616" cy="915616"/>
            </a:xfrm>
            <a:prstGeom prst="rect">
              <a:avLst/>
            </a:prstGeom>
            <a:noFill/>
            <a:extLst>
              <a:ext uri="{909E8E84-426E-40DD-AFC4-6F175D3DCCD1}">
                <a14:hiddenFill xmlns="" xmlns:a14="http://schemas.microsoft.com/office/drawing/2010/main">
                  <a:solidFill>
                    <a:srgbClr val="FFFFFF"/>
                  </a:solidFill>
                </a14:hiddenFill>
              </a:ext>
            </a:extLst>
          </p:spPr>
        </p:pic>
        <p:pic>
          <p:nvPicPr>
            <p:cNvPr id="4120" name="Picture 24" descr="http://piramidka.net/wp-content/uploads/2014/03/zapryshen.png"/>
            <p:cNvPicPr>
              <a:picLocks noChangeAspect="1" noChangeArrowheads="1"/>
            </p:cNvPicPr>
            <p:nvPr userDrawn="1"/>
          </p:nvPicPr>
          <p:blipFill>
            <a:blip r:embed="rId7" cstate="print">
              <a:extLst>
                <a:ext uri="{BEBA8EAE-BF5A-486C-A8C5-ECC9F3942E4B}">
                  <a14:imgProps xmlns="" xmlns:a14="http://schemas.microsoft.com/office/drawing/2010/main">
                    <a14:imgLayer r:embed="rId8">
                      <a14:imgEffect>
                        <a14:sharpenSoften amount="-35000"/>
                      </a14:imgEffect>
                    </a14:imgLayer>
                  </a14:imgProps>
                </a:ext>
                <a:ext uri="{28A0092B-C50C-407E-A947-70E740481C1C}">
                  <a14:useLocalDpi xmlns="" xmlns:a14="http://schemas.microsoft.com/office/drawing/2010/main" val="0"/>
                </a:ext>
              </a:extLst>
            </a:blip>
            <a:srcRect/>
            <a:stretch>
              <a:fillRect/>
            </a:stretch>
          </p:blipFill>
          <p:spPr bwMode="auto">
            <a:xfrm>
              <a:off x="843196" y="1196752"/>
              <a:ext cx="1163887" cy="1142154"/>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2" name="Picture 2" descr="http://st.depositphotos.com/1526816/2921/v/170/depositphotos_29217567-A-young-girl-rollerskating.jpg"/>
          <p:cNvPicPr>
            <a:picLocks noChangeAspect="1" noChangeArrowheads="1"/>
          </p:cNvPicPr>
          <p:nvPr userDrawn="1"/>
        </p:nvPicPr>
        <p:blipFill>
          <a:blip r:embed="rId9" cstate="print">
            <a:clrChange>
              <a:clrFrom>
                <a:srgbClr val="FFFFFF"/>
              </a:clrFrom>
              <a:clrTo>
                <a:srgbClr val="FFFFFF">
                  <a:alpha val="0"/>
                </a:srgbClr>
              </a:clrTo>
            </a:clrChange>
          </a:blip>
          <a:srcRect/>
          <a:stretch>
            <a:fillRect/>
          </a:stretch>
        </p:blipFill>
        <p:spPr bwMode="auto">
          <a:xfrm>
            <a:off x="107504" y="4293096"/>
            <a:ext cx="1259632" cy="1804050"/>
          </a:xfrm>
          <a:prstGeom prst="rect">
            <a:avLst/>
          </a:prstGeom>
          <a:noFill/>
        </p:spPr>
      </p:pic>
    </p:spTree>
    <p:extLst>
      <p:ext uri="{BB962C8B-B14F-4D97-AF65-F5344CB8AC3E}">
        <p14:creationId xmlns="" xmlns:p14="http://schemas.microsoft.com/office/powerpoint/2010/main" val="276966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spTree>
      <p:nvGrpSpPr>
        <p:cNvPr id="1" name=""/>
        <p:cNvGrpSpPr/>
        <p:nvPr/>
      </p:nvGrpSpPr>
      <p:grpSpPr>
        <a:xfrm>
          <a:off x="0" y="0"/>
          <a:ext cx="0" cy="0"/>
          <a:chOff x="0" y="0"/>
          <a:chExt cx="0" cy="0"/>
        </a:xfrm>
      </p:grpSpPr>
      <p:sp>
        <p:nvSpPr>
          <p:cNvPr id="7" name="Скругленный прямоугольник 6"/>
          <p:cNvSpPr/>
          <p:nvPr userDrawn="1"/>
        </p:nvSpPr>
        <p:spPr>
          <a:xfrm>
            <a:off x="539552" y="1634501"/>
            <a:ext cx="8118965" cy="5040000"/>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userDrawn="1"/>
        </p:nvSpPr>
        <p:spPr>
          <a:xfrm>
            <a:off x="539552" y="260648"/>
            <a:ext cx="8064896" cy="1224136"/>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11560" y="332656"/>
            <a:ext cx="7992888" cy="1084982"/>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683568" y="1772816"/>
            <a:ext cx="7848872" cy="4752528"/>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grpSp>
        <p:nvGrpSpPr>
          <p:cNvPr id="16" name="Группа 15"/>
          <p:cNvGrpSpPr/>
          <p:nvPr userDrawn="1"/>
        </p:nvGrpSpPr>
        <p:grpSpPr>
          <a:xfrm>
            <a:off x="179512" y="4221088"/>
            <a:ext cx="2972672" cy="2448192"/>
            <a:chOff x="179512" y="4221088"/>
            <a:chExt cx="2972672" cy="2448192"/>
          </a:xfrm>
        </p:grpSpPr>
        <p:pic>
          <p:nvPicPr>
            <p:cNvPr id="11" name="Picture 4" descr="https://cdn.pixabay.com/photo/2013/07/12/13/49/bike-147343_960_720.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5949280"/>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6" descr="http://lexres-vshdo.ucoz.ru/Now_left/dor_sign_14.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4221088"/>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0" descr="http://forsaj-avto.ru/uploads/posts/2013-10/1383218489_dorojni_znak_1.23_enl.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79512" y="5013176"/>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http://tvkrasnodar.ru/products_pictures/2015/12/traffic-sign-6724_960_720.png"/>
            <p:cNvPicPr>
              <a:picLocks noChangeAspect="1" noChangeArrowheads="1"/>
            </p:cNvPicPr>
            <p:nvPr userDrawn="1"/>
          </p:nvPicPr>
          <p:blipFill>
            <a:blip r:embed="rId5" cstate="print">
              <a:extLst>
                <a:ext uri="{BEBA8EAE-BF5A-486C-A8C5-ECC9F3942E4B}">
                  <a14:imgProps xmlns="" xmlns:a14="http://schemas.microsoft.com/office/drawing/2010/main">
                    <a14:imgLayer r:embed="rId6">
                      <a14:imgEffect>
                        <a14:sharpenSoften amount="-84000"/>
                      </a14:imgEffect>
                    </a14:imgLayer>
                  </a14:imgProps>
                </a:ext>
                <a:ext uri="{28A0092B-C50C-407E-A947-70E740481C1C}">
                  <a14:useLocalDpi xmlns="" xmlns:a14="http://schemas.microsoft.com/office/drawing/2010/main" val="0"/>
                </a:ext>
              </a:extLst>
            </a:blip>
            <a:srcRect/>
            <a:stretch>
              <a:fillRect/>
            </a:stretch>
          </p:blipFill>
          <p:spPr bwMode="auto">
            <a:xfrm>
              <a:off x="467544" y="5733256"/>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4" descr="http://sr.photos3.fotosearch.com/bthumb/CSP/CSP992/k12691687.jpg"/>
            <p:cNvPicPr>
              <a:picLocks noChangeAspect="1" noChangeArrowheads="1"/>
            </p:cNvPicPr>
            <p:nvPr userDrawn="1"/>
          </p:nvPicPr>
          <p:blipFill>
            <a:blip r:embed="rId7" cstate="print">
              <a:extLst>
                <a:ext uri="{BEBA8EAE-BF5A-486C-A8C5-ECC9F3942E4B}">
                  <a14:imgProps xmlns="" xmlns:a14="http://schemas.microsoft.com/office/drawing/2010/main">
                    <a14:imgLayer r:embed="rId8">
                      <a14:imgEffect>
                        <a14:backgroundRemoval t="10000" b="90000" l="10000" r="95882"/>
                      </a14:imgEffect>
                    </a14:imgLayer>
                  </a14:imgProps>
                </a:ext>
                <a:ext uri="{28A0092B-C50C-407E-A947-70E740481C1C}">
                  <a14:useLocalDpi xmlns="" xmlns:a14="http://schemas.microsoft.com/office/drawing/2010/main" val="0"/>
                </a:ext>
              </a:extLst>
            </a:blip>
            <a:srcRect t="10001" b="19991"/>
            <a:stretch>
              <a:fillRect/>
            </a:stretch>
          </p:blipFill>
          <p:spPr bwMode="auto">
            <a:xfrm>
              <a:off x="2123728" y="5949280"/>
              <a:ext cx="1028456" cy="720000"/>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76966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Скругленный прямоугольник 7"/>
          <p:cNvSpPr/>
          <p:nvPr userDrawn="1"/>
        </p:nvSpPr>
        <p:spPr>
          <a:xfrm>
            <a:off x="467544" y="1556792"/>
            <a:ext cx="4032448" cy="4536504"/>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Скругленный прямоугольник 8"/>
          <p:cNvSpPr/>
          <p:nvPr userDrawn="1"/>
        </p:nvSpPr>
        <p:spPr>
          <a:xfrm>
            <a:off x="4608004" y="1556792"/>
            <a:ext cx="4140460" cy="4536504"/>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userDrawn="1"/>
        </p:nvSpPr>
        <p:spPr>
          <a:xfrm>
            <a:off x="439282" y="404664"/>
            <a:ext cx="8280920" cy="1008112"/>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9" name="Группа 18"/>
          <p:cNvGrpSpPr/>
          <p:nvPr userDrawn="1"/>
        </p:nvGrpSpPr>
        <p:grpSpPr>
          <a:xfrm>
            <a:off x="2699792" y="5880872"/>
            <a:ext cx="2003479" cy="908720"/>
            <a:chOff x="3030623" y="5877272"/>
            <a:chExt cx="2003479" cy="908720"/>
          </a:xfrm>
        </p:grpSpPr>
        <p:pic>
          <p:nvPicPr>
            <p:cNvPr id="3084" name="Picture 12" descr="http://okudjava-tagil.ru/upload/iblock/8ca/5.png"/>
            <p:cNvPicPr>
              <a:picLocks noChangeAspect="1" noChangeArrowheads="1"/>
            </p:cNvPicPr>
            <p:nvPr userDrawn="1"/>
          </p:nvPicPr>
          <p:blipFill>
            <a:blip r:embed="rId2" cstate="print">
              <a:extLst>
                <a:ext uri="{BEBA8EAE-BF5A-486C-A8C5-ECC9F3942E4B}">
                  <a14:imgProps xmlns="" xmlns:a14="http://schemas.microsoft.com/office/drawing/2010/main">
                    <a14:imgLayer r:embed="rId3">
                      <a14:imgEffect>
                        <a14:backgroundRemoval t="0" b="100000" l="0" r="99647"/>
                      </a14:imgEffect>
                    </a14:imgLayer>
                  </a14:imgProps>
                </a:ext>
                <a:ext uri="{28A0092B-C50C-407E-A947-70E740481C1C}">
                  <a14:useLocalDpi xmlns="" xmlns:a14="http://schemas.microsoft.com/office/drawing/2010/main" val="0"/>
                </a:ext>
              </a:extLst>
            </a:blip>
            <a:srcRect/>
            <a:stretch>
              <a:fillRect/>
            </a:stretch>
          </p:blipFill>
          <p:spPr bwMode="auto">
            <a:xfrm>
              <a:off x="3030623" y="5878792"/>
              <a:ext cx="907200" cy="907200"/>
            </a:xfrm>
            <a:prstGeom prst="rect">
              <a:avLst/>
            </a:prstGeom>
            <a:noFill/>
            <a:extLst>
              <a:ext uri="{909E8E84-426E-40DD-AFC4-6F175D3DCCD1}">
                <a14:hiddenFill xmlns="" xmlns:a14="http://schemas.microsoft.com/office/drawing/2010/main">
                  <a:solidFill>
                    <a:srgbClr val="FFFFFF"/>
                  </a:solidFill>
                </a14:hiddenFill>
              </a:ext>
            </a:extLst>
          </p:spPr>
        </p:pic>
        <p:pic>
          <p:nvPicPr>
            <p:cNvPr id="3086" name="Picture 14" descr="https://upload.wikimedia.org/wikipedia/commons/thumb/0/0d/4.4.1_Russian_road_sign.svg/600px-4.4.1_Russian_road_sign.svg.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4125382" y="5877272"/>
              <a:ext cx="908720" cy="90872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0" name="Группа 19"/>
          <p:cNvGrpSpPr/>
          <p:nvPr userDrawn="1"/>
        </p:nvGrpSpPr>
        <p:grpSpPr>
          <a:xfrm>
            <a:off x="480289" y="5875125"/>
            <a:ext cx="2003479" cy="908720"/>
            <a:chOff x="480289" y="5875125"/>
            <a:chExt cx="2003479" cy="908720"/>
          </a:xfrm>
        </p:grpSpPr>
        <p:pic>
          <p:nvPicPr>
            <p:cNvPr id="32" name="Picture 12" descr="http://okudjava-tagil.ru/upload/iblock/8ca/5.png"/>
            <p:cNvPicPr>
              <a:picLocks noChangeAspect="1" noChangeArrowheads="1"/>
            </p:cNvPicPr>
            <p:nvPr userDrawn="1"/>
          </p:nvPicPr>
          <p:blipFill>
            <a:blip r:embed="rId5" cstate="print">
              <a:extLst>
                <a:ext uri="{BEBA8EAE-BF5A-486C-A8C5-ECC9F3942E4B}">
                  <a14:imgProps xmlns="" xmlns:a14="http://schemas.microsoft.com/office/drawing/2010/main">
                    <a14:imgLayer r:embed="rId6">
                      <a14:imgEffect>
                        <a14:backgroundRemoval t="0" b="100000" l="0" r="99647"/>
                      </a14:imgEffect>
                    </a14:imgLayer>
                  </a14:imgProps>
                </a:ext>
                <a:ext uri="{28A0092B-C50C-407E-A947-70E740481C1C}">
                  <a14:useLocalDpi xmlns="" xmlns:a14="http://schemas.microsoft.com/office/drawing/2010/main" val="0"/>
                </a:ext>
              </a:extLst>
            </a:blip>
            <a:srcRect/>
            <a:stretch>
              <a:fillRect/>
            </a:stretch>
          </p:blipFill>
          <p:spPr bwMode="auto">
            <a:xfrm>
              <a:off x="480289" y="5876645"/>
              <a:ext cx="907200" cy="907200"/>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14" descr="https://upload.wikimedia.org/wikipedia/commons/thumb/0/0d/4.4.1_Russian_road_sign.svg/600px-4.4.1_Russian_road_sign.svg.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1575048" y="5875125"/>
              <a:ext cx="908720" cy="90872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4" name="Группа 33"/>
          <p:cNvGrpSpPr/>
          <p:nvPr userDrawn="1"/>
        </p:nvGrpSpPr>
        <p:grpSpPr>
          <a:xfrm>
            <a:off x="4837720" y="5875125"/>
            <a:ext cx="2003479" cy="908720"/>
            <a:chOff x="3030623" y="5877272"/>
            <a:chExt cx="2003479" cy="908720"/>
          </a:xfrm>
        </p:grpSpPr>
        <p:pic>
          <p:nvPicPr>
            <p:cNvPr id="35" name="Picture 12" descr="http://okudjava-tagil.ru/upload/iblock/8ca/5.png"/>
            <p:cNvPicPr>
              <a:picLocks noChangeAspect="1" noChangeArrowheads="1"/>
            </p:cNvPicPr>
            <p:nvPr userDrawn="1"/>
          </p:nvPicPr>
          <p:blipFill>
            <a:blip r:embed="rId5" cstate="print">
              <a:extLst>
                <a:ext uri="{BEBA8EAE-BF5A-486C-A8C5-ECC9F3942E4B}">
                  <a14:imgProps xmlns="" xmlns:a14="http://schemas.microsoft.com/office/drawing/2010/main">
                    <a14:imgLayer r:embed="rId6">
                      <a14:imgEffect>
                        <a14:backgroundRemoval t="0" b="100000" l="0" r="99647"/>
                      </a14:imgEffect>
                    </a14:imgLayer>
                  </a14:imgProps>
                </a:ext>
                <a:ext uri="{28A0092B-C50C-407E-A947-70E740481C1C}">
                  <a14:useLocalDpi xmlns="" xmlns:a14="http://schemas.microsoft.com/office/drawing/2010/main" val="0"/>
                </a:ext>
              </a:extLst>
            </a:blip>
            <a:srcRect/>
            <a:stretch>
              <a:fillRect/>
            </a:stretch>
          </p:blipFill>
          <p:spPr bwMode="auto">
            <a:xfrm>
              <a:off x="3030623" y="5878792"/>
              <a:ext cx="907200" cy="907200"/>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14" descr="https://upload.wikimedia.org/wikipedia/commons/thumb/0/0d/4.4.1_Russian_road_sign.svg/600px-4.4.1_Russian_road_sign.svg.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4125382" y="5877272"/>
              <a:ext cx="908720" cy="90872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7" name="Группа 36"/>
          <p:cNvGrpSpPr/>
          <p:nvPr userDrawn="1"/>
        </p:nvGrpSpPr>
        <p:grpSpPr>
          <a:xfrm>
            <a:off x="6861956" y="5877272"/>
            <a:ext cx="2003479" cy="908720"/>
            <a:chOff x="3030623" y="5877272"/>
            <a:chExt cx="2003479" cy="908720"/>
          </a:xfrm>
        </p:grpSpPr>
        <p:pic>
          <p:nvPicPr>
            <p:cNvPr id="38" name="Picture 12" descr="http://okudjava-tagil.ru/upload/iblock/8ca/5.png"/>
            <p:cNvPicPr>
              <a:picLocks noChangeAspect="1" noChangeArrowheads="1"/>
            </p:cNvPicPr>
            <p:nvPr userDrawn="1"/>
          </p:nvPicPr>
          <p:blipFill>
            <a:blip r:embed="rId5" cstate="print">
              <a:extLst>
                <a:ext uri="{BEBA8EAE-BF5A-486C-A8C5-ECC9F3942E4B}">
                  <a14:imgProps xmlns="" xmlns:a14="http://schemas.microsoft.com/office/drawing/2010/main">
                    <a14:imgLayer r:embed="rId6">
                      <a14:imgEffect>
                        <a14:backgroundRemoval t="0" b="100000" l="0" r="99647"/>
                      </a14:imgEffect>
                    </a14:imgLayer>
                  </a14:imgProps>
                </a:ext>
                <a:ext uri="{28A0092B-C50C-407E-A947-70E740481C1C}">
                  <a14:useLocalDpi xmlns="" xmlns:a14="http://schemas.microsoft.com/office/drawing/2010/main" val="0"/>
                </a:ext>
              </a:extLst>
            </a:blip>
            <a:srcRect/>
            <a:stretch>
              <a:fillRect/>
            </a:stretch>
          </p:blipFill>
          <p:spPr bwMode="auto">
            <a:xfrm>
              <a:off x="3030623" y="5878792"/>
              <a:ext cx="907200" cy="907200"/>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4" descr="https://upload.wikimedia.org/wikipedia/commons/thumb/0/0d/4.4.1_Russian_road_sign.svg/600px-4.4.1_Russian_road_sign.svg.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4125382" y="5877272"/>
              <a:ext cx="908720" cy="908720"/>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Два объекта">
    <p:spTree>
      <p:nvGrpSpPr>
        <p:cNvPr id="1" name=""/>
        <p:cNvGrpSpPr/>
        <p:nvPr/>
      </p:nvGrpSpPr>
      <p:grpSpPr>
        <a:xfrm>
          <a:off x="0" y="0"/>
          <a:ext cx="0" cy="0"/>
          <a:chOff x="0" y="0"/>
          <a:chExt cx="0" cy="0"/>
        </a:xfrm>
      </p:grpSpPr>
      <p:sp>
        <p:nvSpPr>
          <p:cNvPr id="8" name="Скругленный прямоугольник 7"/>
          <p:cNvSpPr/>
          <p:nvPr userDrawn="1"/>
        </p:nvSpPr>
        <p:spPr>
          <a:xfrm>
            <a:off x="467544" y="1556792"/>
            <a:ext cx="4032448" cy="4536504"/>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Скругленный прямоугольник 8"/>
          <p:cNvSpPr/>
          <p:nvPr userDrawn="1"/>
        </p:nvSpPr>
        <p:spPr>
          <a:xfrm>
            <a:off x="4608004" y="1556792"/>
            <a:ext cx="4140460" cy="4536504"/>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userDrawn="1"/>
        </p:nvSpPr>
        <p:spPr>
          <a:xfrm>
            <a:off x="439282" y="404664"/>
            <a:ext cx="8280920" cy="1008000"/>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Группа 4"/>
          <p:cNvGrpSpPr/>
          <p:nvPr userDrawn="1"/>
        </p:nvGrpSpPr>
        <p:grpSpPr>
          <a:xfrm>
            <a:off x="439282" y="5848689"/>
            <a:ext cx="1871566" cy="907200"/>
            <a:chOff x="439282" y="5848689"/>
            <a:chExt cx="1871566" cy="907200"/>
          </a:xfrm>
        </p:grpSpPr>
        <p:pic>
          <p:nvPicPr>
            <p:cNvPr id="7170" name="Picture 2" descr="http://piramidka.net/wp-content/uploads/2014/03/zapryshen.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403648" y="5848689"/>
              <a:ext cx="907200" cy="907200"/>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descr="https://cdn.pixabay.com/photo/2013/07/12/13/49/bike-147343_960_720.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439282" y="5892114"/>
              <a:ext cx="820350" cy="82035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3" name="Группа 22"/>
          <p:cNvGrpSpPr/>
          <p:nvPr userDrawn="1"/>
        </p:nvGrpSpPr>
        <p:grpSpPr>
          <a:xfrm>
            <a:off x="2701482" y="5880453"/>
            <a:ext cx="1871566" cy="907200"/>
            <a:chOff x="439282" y="5848689"/>
            <a:chExt cx="1871566" cy="907200"/>
          </a:xfrm>
        </p:grpSpPr>
        <p:pic>
          <p:nvPicPr>
            <p:cNvPr id="24" name="Picture 2" descr="http://piramidka.net/wp-content/uploads/2014/03/zapryshen.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403648" y="5848689"/>
              <a:ext cx="907200" cy="907200"/>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4" descr="https://cdn.pixabay.com/photo/2013/07/12/13/49/bike-147343_960_720.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439282" y="5892114"/>
              <a:ext cx="820350" cy="82035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6" name="Группа 25"/>
          <p:cNvGrpSpPr/>
          <p:nvPr userDrawn="1"/>
        </p:nvGrpSpPr>
        <p:grpSpPr>
          <a:xfrm>
            <a:off x="4782868" y="5892114"/>
            <a:ext cx="1871566" cy="907200"/>
            <a:chOff x="439282" y="5848689"/>
            <a:chExt cx="1871566" cy="907200"/>
          </a:xfrm>
        </p:grpSpPr>
        <p:pic>
          <p:nvPicPr>
            <p:cNvPr id="27" name="Picture 2" descr="http://piramidka.net/wp-content/uploads/2014/03/zapryshen.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403648" y="5848689"/>
              <a:ext cx="907200" cy="907200"/>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4" descr="https://cdn.pixabay.com/photo/2013/07/12/13/49/bike-147343_960_720.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439282" y="5892114"/>
              <a:ext cx="820350" cy="82035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9" name="Группа 28"/>
          <p:cNvGrpSpPr/>
          <p:nvPr userDrawn="1"/>
        </p:nvGrpSpPr>
        <p:grpSpPr>
          <a:xfrm>
            <a:off x="6910214" y="5892114"/>
            <a:ext cx="1871566" cy="907200"/>
            <a:chOff x="439282" y="5848689"/>
            <a:chExt cx="1871566" cy="907200"/>
          </a:xfrm>
        </p:grpSpPr>
        <p:pic>
          <p:nvPicPr>
            <p:cNvPr id="30" name="Picture 2" descr="http://piramidka.net/wp-content/uploads/2014/03/zapryshen.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403648" y="5848689"/>
              <a:ext cx="907200" cy="907200"/>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4" descr="https://cdn.pixabay.com/photo/2013/07/12/13/49/bike-147343_960_720.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439282" y="5892114"/>
              <a:ext cx="820350" cy="820350"/>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34842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1">
          <a:blip r:embed="rId2" cstate="print">
            <a:alphaModFix amt="50000"/>
            <a:lum/>
          </a:blip>
          <a:srcRect/>
          <a:stretch>
            <a:fillRect t="-7000" b="-7000"/>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userDrawn="1"/>
        </p:nvSpPr>
        <p:spPr>
          <a:xfrm>
            <a:off x="467544" y="404664"/>
            <a:ext cx="8280920" cy="1224136"/>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7544" y="476672"/>
            <a:ext cx="8229600" cy="1143000"/>
          </a:xfrm>
        </p:spPr>
        <p:txBody>
          <a:bodyPr/>
          <a:lstStyle/>
          <a:p>
            <a:r>
              <a:rPr lang="ru-RU" dirty="0" smtClean="0"/>
              <a:t>Образец заголовка</a:t>
            </a:r>
            <a:endParaRPr lang="ru-RU" dirty="0"/>
          </a:p>
        </p:txBody>
      </p:sp>
      <p:grpSp>
        <p:nvGrpSpPr>
          <p:cNvPr id="17" name="Группа 16"/>
          <p:cNvGrpSpPr/>
          <p:nvPr userDrawn="1"/>
        </p:nvGrpSpPr>
        <p:grpSpPr>
          <a:xfrm>
            <a:off x="323528" y="4941168"/>
            <a:ext cx="1512168" cy="1584096"/>
            <a:chOff x="179512" y="3356992"/>
            <a:chExt cx="2972672" cy="3312288"/>
          </a:xfrm>
        </p:grpSpPr>
        <p:pic>
          <p:nvPicPr>
            <p:cNvPr id="18" name="Picture 2" descr="http://piramidka.net/wp-content/uploads/2014/03/zapryshen.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3356992"/>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4" descr="https://cdn.pixabay.com/photo/2013/07/12/13/49/bike-147343_960_720.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1331640" y="5949280"/>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6" descr="http://lexres-vshdo.ucoz.ru/Now_left/dor_sign_14.pn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179512" y="4260389"/>
              <a:ext cx="720001" cy="720001"/>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0" descr="http://forsaj-avto.ru/uploads/posts/2013-10/1383218489_dorojni_znak_1.23_enl.jpg"/>
            <p:cNvPicPr>
              <a:picLocks noChangeAspect="1" noChangeArrowheads="1"/>
            </p:cNvPicPr>
            <p:nvPr userDrawn="1"/>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9990"/>
            <a:stretch>
              <a:fillRect/>
            </a:stretch>
          </p:blipFill>
          <p:spPr bwMode="auto">
            <a:xfrm>
              <a:off x="179512" y="4941168"/>
              <a:ext cx="799911"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4" descr="http://tvkrasnodar.ru/products_pictures/2015/12/traffic-sign-6724_960_720.png"/>
            <p:cNvPicPr>
              <a:picLocks noChangeAspect="1" noChangeArrowheads="1"/>
            </p:cNvPicPr>
            <p:nvPr userDrawn="1"/>
          </p:nvPicPr>
          <p:blipFill>
            <a:blip r:embed="rId7" cstate="print">
              <a:extLst>
                <a:ext uri="{BEBA8EAE-BF5A-486C-A8C5-ECC9F3942E4B}">
                  <a14:imgProps xmlns="" xmlns:a14="http://schemas.microsoft.com/office/drawing/2010/main">
                    <a14:imgLayer r:embed="rId8">
                      <a14:imgEffect>
                        <a14:sharpenSoften amount="-84000"/>
                      </a14:imgEffect>
                    </a14:imgLayer>
                  </a14:imgProps>
                </a:ext>
                <a:ext uri="{28A0092B-C50C-407E-A947-70E740481C1C}">
                  <a14:useLocalDpi xmlns="" xmlns:a14="http://schemas.microsoft.com/office/drawing/2010/main" val="0"/>
                </a:ext>
              </a:extLst>
            </a:blip>
            <a:srcRect/>
            <a:stretch>
              <a:fillRect/>
            </a:stretch>
          </p:blipFill>
          <p:spPr bwMode="auto">
            <a:xfrm>
              <a:off x="462624" y="5916617"/>
              <a:ext cx="720001" cy="720001"/>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14" descr="http://sr.photos3.fotosearch.com/bthumb/CSP/CSP992/k12691687.jpg"/>
            <p:cNvPicPr>
              <a:picLocks noChangeAspect="1" noChangeArrowheads="1"/>
            </p:cNvPicPr>
            <p:nvPr userDrawn="1"/>
          </p:nvPicPr>
          <p:blipFill>
            <a:blip r:embed="rId9" cstate="print">
              <a:extLst>
                <a:ext uri="{BEBA8EAE-BF5A-486C-A8C5-ECC9F3942E4B}">
                  <a14:imgProps xmlns="" xmlns:a14="http://schemas.microsoft.com/office/drawing/2010/main">
                    <a14:imgLayer r:embed="rId10">
                      <a14:imgEffect>
                        <a14:backgroundRemoval t="10000" b="90000" l="10000" r="95882"/>
                      </a14:imgEffect>
                    </a14:imgLayer>
                  </a14:imgProps>
                </a:ext>
                <a:ext uri="{28A0092B-C50C-407E-A947-70E740481C1C}">
                  <a14:useLocalDpi xmlns="" xmlns:a14="http://schemas.microsoft.com/office/drawing/2010/main" val="0"/>
                </a:ext>
              </a:extLst>
            </a:blip>
            <a:srcRect t="10001" b="19991"/>
            <a:stretch>
              <a:fillRect/>
            </a:stretch>
          </p:blipFill>
          <p:spPr bwMode="auto">
            <a:xfrm>
              <a:off x="2123728" y="5949280"/>
              <a:ext cx="1028456" cy="720000"/>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12" descr="http://okudjava-tagil.ru/upload/iblock/8ca/5.png"/>
          <p:cNvPicPr>
            <a:picLocks noChangeAspect="1" noChangeArrowheads="1"/>
          </p:cNvPicPr>
          <p:nvPr userDrawn="1"/>
        </p:nvPicPr>
        <p:blipFill>
          <a:blip r:embed="rId2" cstate="print">
            <a:extLst>
              <a:ext uri="{BEBA8EAE-BF5A-486C-A8C5-ECC9F3942E4B}">
                <a14:imgProps xmlns="" xmlns:a14="http://schemas.microsoft.com/office/drawing/2010/main">
                  <a14:imgLayer r:embed="rId3">
                    <a14:imgEffect>
                      <a14:backgroundRemoval t="0" b="100000" l="0" r="99647"/>
                    </a14:imgEffect>
                  </a14:imgLayer>
                </a14:imgProps>
              </a:ext>
              <a:ext uri="{28A0092B-C50C-407E-A947-70E740481C1C}">
                <a14:useLocalDpi xmlns="" xmlns:a14="http://schemas.microsoft.com/office/drawing/2010/main" val="0"/>
              </a:ext>
            </a:extLst>
          </a:blip>
          <a:srcRect/>
          <a:stretch>
            <a:fillRect/>
          </a:stretch>
        </p:blipFill>
        <p:spPr bwMode="auto">
          <a:xfrm>
            <a:off x="8388424" y="692696"/>
            <a:ext cx="473120" cy="4320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14" descr="https://upload.wikimedia.org/wikipedia/commons/thumb/0/0d/4.4.1_Russian_road_sign.svg/600px-4.4.1_Russian_road_sign.svg.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7452320" y="188640"/>
            <a:ext cx="473120" cy="43200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http://piramidka.net/wp-content/uploads/2014/03/zapryshen.pn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8028384" y="188640"/>
            <a:ext cx="473120" cy="4320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Группа 26"/>
          <p:cNvGrpSpPr/>
          <p:nvPr userDrawn="1"/>
        </p:nvGrpSpPr>
        <p:grpSpPr>
          <a:xfrm>
            <a:off x="179512" y="188640"/>
            <a:ext cx="1378402" cy="936056"/>
            <a:chOff x="78705" y="116632"/>
            <a:chExt cx="1929686" cy="1537732"/>
          </a:xfrm>
        </p:grpSpPr>
        <p:pic>
          <p:nvPicPr>
            <p:cNvPr id="11" name="Picture 4" descr="http://tvkrasnodar.ru/products_pictures/2015/12/traffic-sign-6724_960_720.png"/>
            <p:cNvPicPr>
              <a:picLocks noChangeAspect="1" noChangeArrowheads="1"/>
            </p:cNvPicPr>
            <p:nvPr userDrawn="1"/>
          </p:nvPicPr>
          <p:blipFill>
            <a:blip r:embed="rId6" cstate="print">
              <a:extLst>
                <a:ext uri="{BEBA8EAE-BF5A-486C-A8C5-ECC9F3942E4B}">
                  <a14:imgProps xmlns="" xmlns:a14="http://schemas.microsoft.com/office/drawing/2010/main">
                    <a14:imgLayer r:embed="rId7">
                      <a14:imgEffect>
                        <a14:sharpenSoften amount="-84000"/>
                      </a14:imgEffect>
                    </a14:imgLayer>
                  </a14:imgProps>
                </a:ext>
                <a:ext uri="{28A0092B-C50C-407E-A947-70E740481C1C}">
                  <a14:useLocalDpi xmlns="" xmlns:a14="http://schemas.microsoft.com/office/drawing/2010/main" val="0"/>
                </a:ext>
              </a:extLst>
            </a:blip>
            <a:srcRect/>
            <a:stretch>
              <a:fillRect/>
            </a:stretch>
          </p:blipFill>
          <p:spPr bwMode="auto">
            <a:xfrm>
              <a:off x="539553" y="260649"/>
              <a:ext cx="604776" cy="604777"/>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2" descr="http://www.vectorfreak.com/images/preview/thumb/roadsign-no-cycles"/>
            <p:cNvPicPr>
              <a:picLocks noChangeAspect="1" noChangeArrowheads="1"/>
            </p:cNvPicPr>
            <p:nvPr userDrawn="1"/>
          </p:nvPicPr>
          <p:blipFill>
            <a:blip r:embed="rId8" cstate="print">
              <a:extLst>
                <a:ext uri="{28A0092B-C50C-407E-A947-70E740481C1C}">
                  <a14:useLocalDpi xmlns="" xmlns:a14="http://schemas.microsoft.com/office/drawing/2010/main" val="0"/>
                </a:ext>
              </a:extLst>
            </a:blip>
            <a:srcRect/>
            <a:stretch>
              <a:fillRect/>
            </a:stretch>
          </p:blipFill>
          <p:spPr bwMode="auto">
            <a:xfrm>
              <a:off x="1288391" y="116632"/>
              <a:ext cx="720000"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14" descr="http://sr.photos3.fotosearch.com/bthumb/CSP/CSP992/k12691687.jpg"/>
            <p:cNvPicPr>
              <a:picLocks noChangeAspect="1" noChangeArrowheads="1"/>
            </p:cNvPicPr>
            <p:nvPr userDrawn="1"/>
          </p:nvPicPr>
          <p:blipFill>
            <a:blip r:embed="rId9" cstate="print">
              <a:extLst>
                <a:ext uri="{BEBA8EAE-BF5A-486C-A8C5-ECC9F3942E4B}">
                  <a14:imgProps xmlns="" xmlns:a14="http://schemas.microsoft.com/office/drawing/2010/main">
                    <a14:imgLayer r:embed="rId10">
                      <a14:imgEffect>
                        <a14:backgroundRemoval t="10000" b="90000" l="10000" r="95882"/>
                      </a14:imgEffect>
                    </a14:imgLayer>
                  </a14:imgProps>
                </a:ext>
                <a:ext uri="{28A0092B-C50C-407E-A947-70E740481C1C}">
                  <a14:useLocalDpi xmlns="" xmlns:a14="http://schemas.microsoft.com/office/drawing/2010/main" val="0"/>
                </a:ext>
              </a:extLst>
            </a:blip>
            <a:srcRect t="10001" b="19991"/>
            <a:stretch>
              <a:fillRect/>
            </a:stretch>
          </p:blipFill>
          <p:spPr bwMode="auto">
            <a:xfrm>
              <a:off x="78705" y="944684"/>
              <a:ext cx="1013717" cy="709680"/>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9" name="Picture 4" descr="https://cdn.pixabay.com/photo/2013/07/12/13/49/bike-147343_960_720.png"/>
          <p:cNvPicPr>
            <a:picLocks noChangeAspect="1" noChangeArrowheads="1"/>
          </p:cNvPicPr>
          <p:nvPr userDrawn="1"/>
        </p:nvPicPr>
        <p:blipFill>
          <a:blip r:embed="rId11" cstate="print">
            <a:extLst>
              <a:ext uri="{28A0092B-C50C-407E-A947-70E740481C1C}">
                <a14:useLocalDpi xmlns="" xmlns:a14="http://schemas.microsoft.com/office/drawing/2010/main" val="0"/>
              </a:ext>
            </a:extLst>
          </a:blip>
          <a:srcRect/>
          <a:stretch>
            <a:fillRect/>
          </a:stretch>
        </p:blipFill>
        <p:spPr bwMode="auto">
          <a:xfrm>
            <a:off x="1187624" y="6309320"/>
            <a:ext cx="432000" cy="432000"/>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6" descr="http://lexres-vshdo.ucoz.ru/Now_left/dor_sign_14.png"/>
          <p:cNvPicPr>
            <a:picLocks noChangeAspect="1" noChangeArrowheads="1"/>
          </p:cNvPicPr>
          <p:nvPr userDrawn="1"/>
        </p:nvPicPr>
        <p:blipFill>
          <a:blip r:embed="rId12" cstate="print">
            <a:extLst>
              <a:ext uri="{28A0092B-C50C-407E-A947-70E740481C1C}">
                <a14:useLocalDpi xmlns="" xmlns:a14="http://schemas.microsoft.com/office/drawing/2010/main" val="0"/>
              </a:ext>
            </a:extLst>
          </a:blip>
          <a:srcRect/>
          <a:stretch>
            <a:fillRect/>
          </a:stretch>
        </p:blipFill>
        <p:spPr bwMode="auto">
          <a:xfrm>
            <a:off x="611560" y="6165304"/>
            <a:ext cx="432000" cy="43200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0" descr="http://forsaj-avto.ru/uploads/posts/2013-10/1383218489_dorojni_znak_1.23_enl.jpg"/>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51520" y="5733256"/>
            <a:ext cx="432000" cy="432000"/>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4" descr="http://tvkrasnodar.ru/products_pictures/2015/12/traffic-sign-6724_960_720.png"/>
          <p:cNvPicPr>
            <a:picLocks noChangeAspect="1" noChangeArrowheads="1"/>
          </p:cNvPicPr>
          <p:nvPr userDrawn="1"/>
        </p:nvPicPr>
        <p:blipFill>
          <a:blip r:embed="rId14" cstate="print">
            <a:extLst>
              <a:ext uri="{BEBA8EAE-BF5A-486C-A8C5-ECC9F3942E4B}">
                <a14:imgProps xmlns="" xmlns:a14="http://schemas.microsoft.com/office/drawing/2010/main">
                  <a14:imgLayer r:embed="rId15">
                    <a14:imgEffect>
                      <a14:sharpenSoften amount="-84000"/>
                    </a14:imgEffect>
                  </a14:imgLayer>
                </a14:imgProps>
              </a:ext>
              <a:ext uri="{28A0092B-C50C-407E-A947-70E740481C1C}">
                <a14:useLocalDpi xmlns="" xmlns:a14="http://schemas.microsoft.com/office/drawing/2010/main" val="0"/>
              </a:ext>
            </a:extLst>
          </a:blip>
          <a:srcRect/>
          <a:stretch>
            <a:fillRect/>
          </a:stretch>
        </p:blipFill>
        <p:spPr bwMode="auto">
          <a:xfrm>
            <a:off x="8172400" y="6093296"/>
            <a:ext cx="432000" cy="432000"/>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12" descr="http://www.vectorfreak.com/images/preview/thumb/roadsign-no-cycles"/>
          <p:cNvPicPr>
            <a:picLocks noChangeAspect="1" noChangeArrowheads="1"/>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7668344" y="6309320"/>
            <a:ext cx="432000" cy="432000"/>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14" descr="http://sr.photos3.fotosearch.com/bthumb/CSP/CSP992/k12691687.jpg"/>
          <p:cNvPicPr>
            <a:picLocks noChangeAspect="1" noChangeArrowheads="1"/>
          </p:cNvPicPr>
          <p:nvPr userDrawn="1"/>
        </p:nvPicPr>
        <p:blipFill>
          <a:blip r:embed="rId17" cstate="print">
            <a:extLst>
              <a:ext uri="{BEBA8EAE-BF5A-486C-A8C5-ECC9F3942E4B}">
                <a14:imgProps xmlns="" xmlns:a14="http://schemas.microsoft.com/office/drawing/2010/main">
                  <a14:imgLayer r:embed="rId10">
                    <a14:imgEffect>
                      <a14:backgroundRemoval t="10000" b="90000" l="10000" r="95882"/>
                    </a14:imgEffect>
                  </a14:imgLayer>
                </a14:imgProps>
              </a:ext>
              <a:ext uri="{28A0092B-C50C-407E-A947-70E740481C1C}">
                <a14:useLocalDpi xmlns="" xmlns:a14="http://schemas.microsoft.com/office/drawing/2010/main" val="0"/>
              </a:ext>
            </a:extLst>
          </a:blip>
          <a:srcRect t="10001" b="19991"/>
          <a:stretch>
            <a:fillRect/>
          </a:stretch>
        </p:blipFill>
        <p:spPr bwMode="auto">
          <a:xfrm>
            <a:off x="8388424" y="5589240"/>
            <a:ext cx="617074" cy="432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alphaModFix amt="47000"/>
            <a:lum/>
          </a:blip>
          <a:srcRect/>
          <a:stretch>
            <a:fillRect t="-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506916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0" name="Скругленный прямоугольник 9"/>
          <p:cNvSpPr/>
          <p:nvPr/>
        </p:nvSpPr>
        <p:spPr>
          <a:xfrm>
            <a:off x="0" y="0"/>
            <a:ext cx="9144000" cy="6858000"/>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5" r:id="rId5"/>
    <p:sldLayoutId id="2147483652" r:id="rId6"/>
    <p:sldLayoutId id="2147483662" r:id="rId7"/>
    <p:sldLayoutId id="2147483654" r:id="rId8"/>
    <p:sldLayoutId id="2147483655" r:id="rId9"/>
    <p:sldLayoutId id="2147483663" r:id="rId10"/>
    <p:sldLayoutId id="2147483664" r:id="rId11"/>
    <p:sldLayoutId id="2147483651" r:id="rId12"/>
    <p:sldLayoutId id="2147483653" r:id="rId13"/>
    <p:sldLayoutId id="2147483656" r:id="rId14"/>
    <p:sldLayoutId id="2147483657" r:id="rId15"/>
    <p:sldLayoutId id="2147483658" r:id="rId16"/>
    <p:sldLayoutId id="2147483659" r:id="rId17"/>
  </p:sldLayoutIdLst>
  <p:txStyles>
    <p:titleStyle>
      <a:lvl1pPr algn="ctr" defTabSz="914400" rtl="0" eaLnBrk="1" latinLnBrk="0" hangingPunct="1">
        <a:spcBef>
          <a:spcPct val="0"/>
        </a:spcBef>
        <a:buNone/>
        <a:defRPr sz="4400" kern="1200">
          <a:solidFill>
            <a:srgbClr val="00206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
            </a:r>
            <a:br>
              <a:rPr lang="ru-RU" b="1" dirty="0" smtClean="0"/>
            </a:br>
            <a:r>
              <a:rPr lang="ru-RU" b="1" dirty="0" smtClean="0"/>
              <a:t>Проект по ПДД в подготовительной группе «Дети, дорога, безопасность!»</a:t>
            </a:r>
            <a:br>
              <a:rPr lang="ru-RU" b="1" dirty="0" smtClean="0"/>
            </a:br>
            <a:endParaRPr lang="ru-RU" dirty="0"/>
          </a:p>
        </p:txBody>
      </p:sp>
      <p:sp>
        <p:nvSpPr>
          <p:cNvPr id="3" name="Подзаголовок 2"/>
          <p:cNvSpPr>
            <a:spLocks noGrp="1"/>
          </p:cNvSpPr>
          <p:nvPr>
            <p:ph type="subTitle" idx="1"/>
          </p:nvPr>
        </p:nvSpPr>
        <p:spPr>
          <a:xfrm>
            <a:off x="2555776" y="4509120"/>
            <a:ext cx="5832648" cy="1656184"/>
          </a:xfrm>
        </p:spPr>
        <p:txBody>
          <a:bodyPr>
            <a:normAutofit fontScale="92500" lnSpcReduction="20000"/>
          </a:bodyPr>
          <a:lstStyle/>
          <a:p>
            <a:pPr algn="r"/>
            <a:r>
              <a:rPr lang="ru-RU" sz="1800" dirty="0" smtClean="0">
                <a:solidFill>
                  <a:schemeClr val="tx2"/>
                </a:solidFill>
              </a:rPr>
              <a:t>Авторы: Нохрина Н.В. – воспитатель первой квалификационной категории; </a:t>
            </a:r>
          </a:p>
          <a:p>
            <a:pPr algn="r"/>
            <a:r>
              <a:rPr lang="ru-RU" sz="1800" dirty="0" smtClean="0">
                <a:solidFill>
                  <a:schemeClr val="tx2"/>
                </a:solidFill>
              </a:rPr>
              <a:t>Антропова Л.А. – воспитатель первой </a:t>
            </a:r>
          </a:p>
          <a:p>
            <a:pPr algn="r"/>
            <a:r>
              <a:rPr lang="ru-RU" sz="1800" dirty="0" smtClean="0">
                <a:solidFill>
                  <a:schemeClr val="tx2"/>
                </a:solidFill>
              </a:rPr>
              <a:t>квалификационной категории;</a:t>
            </a:r>
          </a:p>
          <a:p>
            <a:pPr algn="r"/>
            <a:r>
              <a:rPr lang="ru-RU" sz="1800" dirty="0" smtClean="0">
                <a:solidFill>
                  <a:schemeClr val="tx2"/>
                </a:solidFill>
              </a:rPr>
              <a:t>Лысенко В.В. – дефектолог высшей</a:t>
            </a:r>
          </a:p>
          <a:p>
            <a:pPr algn="r"/>
            <a:r>
              <a:rPr lang="ru-RU" sz="1800" dirty="0" smtClean="0">
                <a:solidFill>
                  <a:schemeClr val="tx2"/>
                </a:solidFill>
              </a:rPr>
              <a:t>категории</a:t>
            </a:r>
          </a:p>
          <a:p>
            <a:endParaRPr lang="ru-RU" sz="2000" dirty="0" smtClean="0">
              <a:solidFill>
                <a:schemeClr val="tx2"/>
              </a:solidFill>
            </a:endParaRPr>
          </a:p>
        </p:txBody>
      </p:sp>
      <p:sp>
        <p:nvSpPr>
          <p:cNvPr id="6" name="TextBox 5"/>
          <p:cNvSpPr txBox="1"/>
          <p:nvPr/>
        </p:nvSpPr>
        <p:spPr>
          <a:xfrm>
            <a:off x="1619672" y="241484"/>
            <a:ext cx="7238697" cy="523220"/>
          </a:xfrm>
          <a:prstGeom prst="rect">
            <a:avLst/>
          </a:prstGeom>
          <a:noFill/>
        </p:spPr>
        <p:txBody>
          <a:bodyPr wrap="square" rtlCol="0">
            <a:spAutoFit/>
          </a:bodyPr>
          <a:lstStyle/>
          <a:p>
            <a:pPr algn="ctr"/>
            <a:r>
              <a:rPr lang="ru-RU" sz="1400" dirty="0" smtClean="0">
                <a:solidFill>
                  <a:schemeClr val="tx2"/>
                </a:solidFill>
                <a:latin typeface="Times New Roman" panose="02020603050405020304" pitchFamily="18" charset="0"/>
                <a:cs typeface="Times New Roman" panose="02020603050405020304" pitchFamily="18" charset="0"/>
              </a:rPr>
              <a:t>Березовское муниципальное автономное дошкольное образовательное</a:t>
            </a:r>
          </a:p>
          <a:p>
            <a:pPr algn="ctr"/>
            <a:r>
              <a:rPr lang="ru-RU" sz="1400" dirty="0">
                <a:solidFill>
                  <a:schemeClr val="tx2"/>
                </a:solidFill>
                <a:latin typeface="Times New Roman" panose="02020603050405020304" pitchFamily="18" charset="0"/>
                <a:cs typeface="Times New Roman" panose="02020603050405020304" pitchFamily="18" charset="0"/>
              </a:rPr>
              <a:t>у</a:t>
            </a:r>
            <a:r>
              <a:rPr lang="ru-RU" sz="1400" dirty="0" smtClean="0">
                <a:solidFill>
                  <a:schemeClr val="tx2"/>
                </a:solidFill>
                <a:latin typeface="Times New Roman" panose="02020603050405020304" pitchFamily="18" charset="0"/>
                <a:cs typeface="Times New Roman" panose="02020603050405020304" pitchFamily="18" charset="0"/>
              </a:rPr>
              <a:t>чреждение «Детский сад №19 компенсирующего вида»</a:t>
            </a:r>
            <a:endParaRPr lang="ru-RU" sz="1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9432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
            </a:r>
            <a:br>
              <a:rPr lang="ru-RU" dirty="0" smtClean="0"/>
            </a:br>
            <a:r>
              <a:rPr lang="ru-RU" dirty="0" smtClean="0"/>
              <a:t>Выставка детских работ </a:t>
            </a:r>
            <a:r>
              <a:rPr lang="ru-RU" sz="3600" dirty="0" smtClean="0"/>
              <a:t/>
            </a:r>
            <a:br>
              <a:rPr lang="ru-RU" sz="3600" dirty="0" smtClean="0"/>
            </a:br>
            <a:endParaRPr lang="ru-RU" sz="3600" dirty="0"/>
          </a:p>
        </p:txBody>
      </p:sp>
      <p:pic>
        <p:nvPicPr>
          <p:cNvPr id="3075" name="Picture 3" descr="C:\Users\User\Desktop\выставка.jpg"/>
          <p:cNvPicPr>
            <a:picLocks noGrp="1" noChangeAspect="1" noChangeArrowheads="1"/>
          </p:cNvPicPr>
          <p:nvPr>
            <p:ph idx="1"/>
          </p:nvPr>
        </p:nvPicPr>
        <p:blipFill>
          <a:blip r:embed="rId2"/>
          <a:srcRect/>
          <a:stretch>
            <a:fillRect/>
          </a:stretch>
        </p:blipFill>
        <p:spPr bwMode="auto">
          <a:xfrm>
            <a:off x="2673350" y="1628775"/>
            <a:ext cx="4781550" cy="47815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Сюжетно-ролевая игра: «Путешествие по городу»</a:t>
            </a:r>
            <a:endParaRPr lang="ru-RU" dirty="0"/>
          </a:p>
        </p:txBody>
      </p:sp>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643187" y="1746250"/>
            <a:ext cx="4876800" cy="4876800"/>
          </a:xfrm>
        </p:spPr>
      </p:pic>
    </p:spTree>
    <p:extLst>
      <p:ext uri="{BB962C8B-B14F-4D97-AF65-F5344CB8AC3E}">
        <p14:creationId xmlns="" xmlns:p14="http://schemas.microsoft.com/office/powerpoint/2010/main" val="1955701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067718"/>
          </a:xfrm>
        </p:spPr>
        <p:txBody>
          <a:bodyPr>
            <a:normAutofit fontScale="90000"/>
          </a:bodyPr>
          <a:lstStyle/>
          <a:p>
            <a:pPr algn="ct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a:t>П</a:t>
            </a:r>
            <a:r>
              <a:rPr lang="ru-RU" sz="2800" dirty="0" smtClean="0"/>
              <a:t>одвижная игра «Светофор»</a:t>
            </a:r>
            <a:endParaRPr lang="ru-RU" sz="2800" dirty="0"/>
          </a:p>
        </p:txBody>
      </p:sp>
      <p:sp>
        <p:nvSpPr>
          <p:cNvPr id="4" name="Текст 3"/>
          <p:cNvSpPr>
            <a:spLocks noGrp="1"/>
          </p:cNvSpPr>
          <p:nvPr>
            <p:ph type="body" sz="half" idx="2"/>
          </p:nvPr>
        </p:nvSpPr>
        <p:spPr>
          <a:xfrm>
            <a:off x="457201" y="1500174"/>
            <a:ext cx="2757478" cy="4625989"/>
          </a:xfrm>
        </p:spPr>
        <p:txBody>
          <a:bodyPr>
            <a:normAutofit lnSpcReduction="10000"/>
          </a:bodyPr>
          <a:lstStyle/>
          <a:p>
            <a:r>
              <a:rPr lang="ru-RU" dirty="0" smtClean="0"/>
              <a:t>1) Выбирается ведущий.</a:t>
            </a:r>
          </a:p>
          <a:p>
            <a:r>
              <a:rPr lang="ru-RU" dirty="0" smtClean="0"/>
              <a:t>2) Участники игры встают на линию.</a:t>
            </a:r>
          </a:p>
          <a:p>
            <a:r>
              <a:rPr lang="ru-RU" dirty="0" smtClean="0"/>
              <a:t>3) Ведущий выбирает цвет и показывает карточку всем участникам (в нашем случае, это макет светофора).</a:t>
            </a:r>
          </a:p>
          <a:p>
            <a:r>
              <a:rPr lang="ru-RU" dirty="0" smtClean="0"/>
              <a:t>4) Участники ищут на себе такой же цвет как у ведущего на карточке.</a:t>
            </a:r>
          </a:p>
          <a:p>
            <a:r>
              <a:rPr lang="ru-RU" dirty="0" smtClean="0"/>
              <a:t>5) Участники, которые находят на себе такой же цвет, идут на противоположную сторону.</a:t>
            </a:r>
          </a:p>
          <a:p>
            <a:pPr indent="-342900">
              <a:spcBef>
                <a:spcPts val="0"/>
              </a:spcBef>
            </a:pPr>
            <a:r>
              <a:rPr lang="ru-RU" dirty="0" smtClean="0"/>
              <a:t>6) Если участники не находят на себе данный цвет, то они бегут на противоположную сторону. Ведущий их ловит.</a:t>
            </a:r>
          </a:p>
          <a:p>
            <a:pPr indent="-342900">
              <a:spcBef>
                <a:spcPts val="0"/>
              </a:spcBef>
            </a:pPr>
            <a:r>
              <a:rPr lang="ru-RU" dirty="0" smtClean="0"/>
              <a:t>7) Кого ведущий поймает, тот становится новым ведущим. Если никого не поймает, то ведущий </a:t>
            </a:r>
            <a:r>
              <a:rPr lang="ru-RU" dirty="0" err="1" smtClean="0"/>
              <a:t>галит</a:t>
            </a:r>
            <a:r>
              <a:rPr lang="ru-RU" dirty="0" smtClean="0"/>
              <a:t> еще раз.</a:t>
            </a:r>
          </a:p>
          <a:p>
            <a:pPr marL="342900" indent="-342900"/>
            <a:endParaRPr lang="ru-RU" dirty="0" smtClean="0"/>
          </a:p>
          <a:p>
            <a:endParaRPr lang="ru-RU" dirty="0"/>
          </a:p>
        </p:txBody>
      </p:sp>
      <p:pic>
        <p:nvPicPr>
          <p:cNvPr id="1027" name="Picture 3" descr="C:\Users\User\Desktop\2 светофор.jpg"/>
          <p:cNvPicPr>
            <a:picLocks noGrp="1" noChangeAspect="1" noChangeArrowheads="1"/>
          </p:cNvPicPr>
          <p:nvPr>
            <p:ph idx="1"/>
          </p:nvPr>
        </p:nvPicPr>
        <p:blipFill>
          <a:blip r:embed="rId2"/>
          <a:srcRect/>
          <a:stretch>
            <a:fillRect/>
          </a:stretch>
        </p:blipFill>
        <p:spPr bwMode="auto">
          <a:xfrm>
            <a:off x="3405179" y="1500174"/>
            <a:ext cx="5492753" cy="4119565"/>
          </a:xfrm>
          <a:prstGeom prst="rect">
            <a:avLst/>
          </a:prstGeom>
          <a:noFill/>
        </p:spPr>
      </p:pic>
    </p:spTree>
    <p:extLst>
      <p:ext uri="{BB962C8B-B14F-4D97-AF65-F5344CB8AC3E}">
        <p14:creationId xmlns="" xmlns:p14="http://schemas.microsoft.com/office/powerpoint/2010/main" val="3735228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endParaRPr lang="ru-RU" sz="2800" dirty="0"/>
          </a:p>
        </p:txBody>
      </p:sp>
      <p:sp>
        <p:nvSpPr>
          <p:cNvPr id="4" name="Текст 3"/>
          <p:cNvSpPr>
            <a:spLocks noGrp="1"/>
          </p:cNvSpPr>
          <p:nvPr>
            <p:ph idx="1"/>
          </p:nvPr>
        </p:nvSpPr>
        <p:spPr/>
        <p:txBody>
          <a:bodyPr>
            <a:normAutofit/>
          </a:bodyPr>
          <a:lstStyle/>
          <a:p>
            <a:pPr marL="342900" indent="-342900"/>
            <a:endParaRPr lang="ru-RU" dirty="0" smtClean="0"/>
          </a:p>
          <a:p>
            <a:endParaRPr lang="ru-RU" dirty="0"/>
          </a:p>
        </p:txBody>
      </p:sp>
      <p:sp>
        <p:nvSpPr>
          <p:cNvPr id="6" name="Текст 5"/>
          <p:cNvSpPr>
            <a:spLocks noGrp="1"/>
          </p:cNvSpPr>
          <p:nvPr>
            <p:ph type="body" sz="half" idx="2"/>
          </p:nvPr>
        </p:nvSpPr>
        <p:spPr>
          <a:xfrm>
            <a:off x="457200" y="214290"/>
            <a:ext cx="3008313" cy="5911873"/>
          </a:xfrm>
        </p:spPr>
        <p:txBody>
          <a:bodyPr>
            <a:normAutofit/>
          </a:bodyPr>
          <a:lstStyle/>
          <a:p>
            <a:r>
              <a:rPr lang="ru-RU" sz="3200" dirty="0" smtClean="0"/>
              <a:t>Оформление книжного уголка </a:t>
            </a:r>
          </a:p>
          <a:p>
            <a:r>
              <a:rPr lang="ru-RU" sz="3200" dirty="0" smtClean="0"/>
              <a:t>Тема: «Внимание! Дорога!»</a:t>
            </a:r>
            <a:endParaRPr lang="ru-RU" sz="3200" dirty="0"/>
          </a:p>
        </p:txBody>
      </p:sp>
      <p:pic>
        <p:nvPicPr>
          <p:cNvPr id="2050" name="Picture 2" descr="C:\Users\User\Desktop\уголок.jpg"/>
          <p:cNvPicPr>
            <a:picLocks noChangeAspect="1" noChangeArrowheads="1"/>
          </p:cNvPicPr>
          <p:nvPr/>
        </p:nvPicPr>
        <p:blipFill>
          <a:blip r:embed="rId2"/>
          <a:srcRect/>
          <a:stretch>
            <a:fillRect/>
          </a:stretch>
        </p:blipFill>
        <p:spPr bwMode="auto">
          <a:xfrm>
            <a:off x="4071934" y="0"/>
            <a:ext cx="3860948" cy="6858000"/>
          </a:xfrm>
          <a:prstGeom prst="rect">
            <a:avLst/>
          </a:prstGeom>
          <a:ln>
            <a:noFill/>
          </a:ln>
          <a:effectLst>
            <a:outerShdw blurRad="292100" dist="139700" dir="2700000" algn="tl" rotWithShape="0">
              <a:srgbClr val="333333">
                <a:alpha val="65000"/>
              </a:srgbClr>
            </a:outerShdw>
          </a:effectLst>
        </p:spPr>
      </p:pic>
      <p:pic>
        <p:nvPicPr>
          <p:cNvPr id="2052" name="Picture 4" descr="http://dou26gr6.ucoz.net/kartinki/novyj_risunok_pddd.jpg"/>
          <p:cNvPicPr>
            <a:picLocks noChangeAspect="1" noChangeArrowheads="1"/>
          </p:cNvPicPr>
          <p:nvPr/>
        </p:nvPicPr>
        <p:blipFill>
          <a:blip r:embed="rId3" cstate="print"/>
          <a:srcRect/>
          <a:stretch>
            <a:fillRect/>
          </a:stretch>
        </p:blipFill>
        <p:spPr bwMode="auto">
          <a:xfrm>
            <a:off x="285720" y="3286124"/>
            <a:ext cx="3303374" cy="2857520"/>
          </a:xfrm>
          <a:prstGeom prst="rect">
            <a:avLst/>
          </a:prstGeom>
          <a:noFill/>
        </p:spPr>
      </p:pic>
    </p:spTree>
    <p:extLst>
      <p:ext uri="{BB962C8B-B14F-4D97-AF65-F5344CB8AC3E}">
        <p14:creationId xmlns="" xmlns:p14="http://schemas.microsoft.com/office/powerpoint/2010/main" val="3735228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Коллективна</a:t>
            </a:r>
            <a:r>
              <a:rPr lang="ru-RU" dirty="0" smtClean="0"/>
              <a:t>я работа плакат-раскраска «Город»</a:t>
            </a:r>
            <a:endParaRPr lang="ru-RU" dirty="0"/>
          </a:p>
        </p:txBody>
      </p:sp>
      <p:pic>
        <p:nvPicPr>
          <p:cNvPr id="39938" name="Picture 2" descr="C:\Users\User\Desktop\город.jpg"/>
          <p:cNvPicPr>
            <a:picLocks noGrp="1" noChangeAspect="1" noChangeArrowheads="1"/>
          </p:cNvPicPr>
          <p:nvPr>
            <p:ph idx="1"/>
          </p:nvPr>
        </p:nvPicPr>
        <p:blipFill>
          <a:blip r:embed="rId2" cstate="print"/>
          <a:srcRect/>
          <a:stretch>
            <a:fillRect/>
          </a:stretch>
        </p:blipFill>
        <p:spPr bwMode="auto">
          <a:xfrm>
            <a:off x="1428728" y="1571612"/>
            <a:ext cx="7210425" cy="4055864"/>
          </a:xfrm>
          <a:prstGeom prst="rect">
            <a:avLst/>
          </a:prstGeom>
          <a:noFill/>
        </p:spPr>
      </p:pic>
      <p:pic>
        <p:nvPicPr>
          <p:cNvPr id="39941" name="Picture 5" descr="C:\Users\User\Desktop\kids-2.png"/>
          <p:cNvPicPr>
            <a:picLocks noChangeAspect="1" noChangeArrowheads="1"/>
          </p:cNvPicPr>
          <p:nvPr/>
        </p:nvPicPr>
        <p:blipFill>
          <a:blip r:embed="rId3"/>
          <a:srcRect/>
          <a:stretch>
            <a:fillRect/>
          </a:stretch>
        </p:blipFill>
        <p:spPr bwMode="auto">
          <a:xfrm>
            <a:off x="714348" y="5324853"/>
            <a:ext cx="7994920" cy="1533147"/>
          </a:xfrm>
          <a:prstGeom prst="rect">
            <a:avLst/>
          </a:prstGeom>
          <a:noFill/>
        </p:spPr>
      </p:pic>
    </p:spTree>
    <p:extLst>
      <p:ext uri="{BB962C8B-B14F-4D97-AF65-F5344CB8AC3E}">
        <p14:creationId xmlns="" xmlns:p14="http://schemas.microsoft.com/office/powerpoint/2010/main" val="1955701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t>Информация в родительский уголок</a:t>
            </a:r>
            <a:endParaRPr lang="ru-RU" dirty="0"/>
          </a:p>
        </p:txBody>
      </p:sp>
      <p:pic>
        <p:nvPicPr>
          <p:cNvPr id="2051" name="Picture 3" descr="C:\Users\User\Desktop\hello_html_3ac00b66.jpg"/>
          <p:cNvPicPr>
            <a:picLocks noGrp="1" noChangeAspect="1" noChangeArrowheads="1"/>
          </p:cNvPicPr>
          <p:nvPr>
            <p:ph sz="half" idx="2"/>
          </p:nvPr>
        </p:nvPicPr>
        <p:blipFill>
          <a:blip r:embed="rId2"/>
          <a:srcRect/>
          <a:stretch>
            <a:fillRect/>
          </a:stretch>
        </p:blipFill>
        <p:spPr bwMode="auto">
          <a:xfrm>
            <a:off x="5072065" y="1357298"/>
            <a:ext cx="3261145" cy="4572032"/>
          </a:xfrm>
          <a:prstGeom prst="rect">
            <a:avLst/>
          </a:prstGeom>
          <a:noFill/>
        </p:spPr>
      </p:pic>
      <p:pic>
        <p:nvPicPr>
          <p:cNvPr id="2052" name="Picture 4" descr="C:\Users\User\Desktop\3.jpg"/>
          <p:cNvPicPr>
            <a:picLocks noGrp="1" noChangeAspect="1" noChangeArrowheads="1"/>
          </p:cNvPicPr>
          <p:nvPr>
            <p:ph sz="half" idx="1"/>
          </p:nvPr>
        </p:nvPicPr>
        <p:blipFill>
          <a:blip r:embed="rId3" cstate="print"/>
          <a:srcRect/>
          <a:stretch>
            <a:fillRect/>
          </a:stretch>
        </p:blipFill>
        <p:spPr bwMode="auto">
          <a:xfrm>
            <a:off x="714348" y="1357298"/>
            <a:ext cx="3429024" cy="45259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p:txBody>
          <a:bodyPr>
            <a:normAutofit fontScale="90000"/>
          </a:bodyPr>
          <a:lstStyle/>
          <a:p>
            <a:r>
              <a:rPr lang="ru-RU" dirty="0" smtClean="0"/>
              <a:t>Информация в родительский уголок</a:t>
            </a:r>
            <a:endParaRPr lang="ru-RU" dirty="0"/>
          </a:p>
        </p:txBody>
      </p:sp>
      <p:pic>
        <p:nvPicPr>
          <p:cNvPr id="1026" name="Picture 2" descr="C:\Users\User\Desktop\rBX91VpKthU.jpg"/>
          <p:cNvPicPr>
            <a:picLocks noGrp="1" noChangeAspect="1" noChangeArrowheads="1"/>
          </p:cNvPicPr>
          <p:nvPr>
            <p:ph sz="half" idx="1"/>
          </p:nvPr>
        </p:nvPicPr>
        <p:blipFill>
          <a:blip r:embed="rId2"/>
          <a:stretch>
            <a:fillRect/>
          </a:stretch>
        </p:blipFill>
        <p:spPr bwMode="auto">
          <a:xfrm>
            <a:off x="785786" y="1357298"/>
            <a:ext cx="3390282" cy="4525963"/>
          </a:xfrm>
          <a:prstGeom prst="rect">
            <a:avLst/>
          </a:prstGeom>
          <a:noFill/>
        </p:spPr>
      </p:pic>
      <p:pic>
        <p:nvPicPr>
          <p:cNvPr id="1027" name="Picture 3" descr="C:\Users\User\Desktop\WXxgndF8ckQ.jpg"/>
          <p:cNvPicPr>
            <a:picLocks noGrp="1" noChangeAspect="1" noChangeArrowheads="1"/>
          </p:cNvPicPr>
          <p:nvPr>
            <p:ph sz="half" idx="2"/>
          </p:nvPr>
        </p:nvPicPr>
        <p:blipFill>
          <a:blip r:embed="rId3"/>
          <a:stretch>
            <a:fillRect/>
          </a:stretch>
        </p:blipFill>
        <p:spPr bwMode="auto">
          <a:xfrm>
            <a:off x="5000628" y="1357298"/>
            <a:ext cx="3390282" cy="452596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Сказки по ПДД для почемучек</a:t>
            </a:r>
            <a:endParaRPr lang="ru-RU" sz="2800" dirty="0"/>
          </a:p>
        </p:txBody>
      </p:sp>
      <p:sp>
        <p:nvSpPr>
          <p:cNvPr id="11" name="Содержимое 10"/>
          <p:cNvSpPr>
            <a:spLocks noGrp="1"/>
          </p:cNvSpPr>
          <p:nvPr>
            <p:ph idx="1"/>
          </p:nvPr>
        </p:nvSpPr>
        <p:spPr/>
        <p:txBody>
          <a:bodyPr>
            <a:normAutofit fontScale="55000" lnSpcReduction="20000"/>
          </a:bodyPr>
          <a:lstStyle/>
          <a:p>
            <a:r>
              <a:rPr lang="ru-RU" sz="3600" b="1" dirty="0" smtClean="0"/>
              <a:t>Почему у светофора три глаза? </a:t>
            </a:r>
          </a:p>
          <a:p>
            <a:pPr marL="0" indent="0" algn="just">
              <a:spcBef>
                <a:spcPts val="0"/>
              </a:spcBef>
              <a:buNone/>
            </a:pPr>
            <a:r>
              <a:rPr lang="ru-RU" dirty="0" smtClean="0"/>
              <a:t>Приехала белка со своей дочуркой в город на рынок орехи продавать. Вышли они из автобуса на остановке возле рынка. С огромным интересом смотрела по сторонам маленькая Белочка, потому что в первые была в городе. Очень заинтересовал ее большой трехглазый столб.</a:t>
            </a:r>
          </a:p>
          <a:p>
            <a:pPr marL="0" indent="0" algn="just">
              <a:spcBef>
                <a:spcPts val="0"/>
              </a:spcBef>
              <a:buNone/>
            </a:pPr>
            <a:r>
              <a:rPr lang="ru-RU" dirty="0" smtClean="0"/>
              <a:t>-Мама, -закричала меленькая Белочка,- посмотри, что это? -Это светофор,- объяснила Белка. -</a:t>
            </a:r>
            <a:r>
              <a:rPr lang="ru-RU" dirty="0" err="1" smtClean="0"/>
              <a:t>Све-то-фор</a:t>
            </a:r>
            <a:r>
              <a:rPr lang="ru-RU" dirty="0" smtClean="0"/>
              <a:t>? – удивилась Белочка. -А почему у него три глаза? У него не простые глаза,- объяснила мама, - они подсказывают машинам и пешеходам, когда можно ехать и идти. - Как это? – не поняла Белочка. - Когда светофор смотрит на тебя красным глазом, это означает, что нужно стоять. Ехать нельзя! – объяснила мама. - А что означает желтый цвет? – снова поинтересовалась Белочка. - Когда светофор смотрит на тебя желтым глазом, это означает, что нужно приготовиться к движению. - А зеленый? Что означает зеленый глаз? -Зеленым глазом светофор смотрит, когда можно идти. Смотри, зеленый глаз зажегся. – Мама, так пойдем же скорее! И Белочка с мамой пошли дальше, а светофор остался стоять и светить своими разноцветными глазами.</a:t>
            </a:r>
            <a:endParaRPr lang="ru-RU" dirty="0"/>
          </a:p>
        </p:txBody>
      </p:sp>
      <p:pic>
        <p:nvPicPr>
          <p:cNvPr id="1026" name="Picture 2" descr="C:\Users\User\Desktop\pdd.jpg"/>
          <p:cNvPicPr>
            <a:picLocks noChangeAspect="1" noChangeArrowheads="1"/>
          </p:cNvPicPr>
          <p:nvPr/>
        </p:nvPicPr>
        <p:blipFill>
          <a:blip r:embed="rId2"/>
          <a:srcRect/>
          <a:stretch>
            <a:fillRect/>
          </a:stretch>
        </p:blipFill>
        <p:spPr bwMode="auto">
          <a:xfrm>
            <a:off x="214282" y="1928802"/>
            <a:ext cx="3343794" cy="314324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normAutofit/>
          </a:bodyPr>
          <a:lstStyle/>
          <a:p>
            <a:r>
              <a:rPr lang="ru-RU" sz="2800" dirty="0" smtClean="0"/>
              <a:t>Сказки по ПДД для почемучек</a:t>
            </a:r>
            <a:endParaRPr lang="ru-RU" sz="2800" dirty="0"/>
          </a:p>
        </p:txBody>
      </p:sp>
      <p:sp>
        <p:nvSpPr>
          <p:cNvPr id="10" name="Содержимое 9"/>
          <p:cNvSpPr>
            <a:spLocks noGrp="1"/>
          </p:cNvSpPr>
          <p:nvPr>
            <p:ph idx="1"/>
          </p:nvPr>
        </p:nvSpPr>
        <p:spPr/>
        <p:txBody>
          <a:bodyPr>
            <a:normAutofit fontScale="47500" lnSpcReduction="20000"/>
          </a:bodyPr>
          <a:lstStyle/>
          <a:p>
            <a:r>
              <a:rPr lang="ru-RU" sz="3400" b="1" dirty="0" smtClean="0"/>
              <a:t>Почему нельзя играть с мячом возле дороги? </a:t>
            </a:r>
          </a:p>
          <a:p>
            <a:pPr>
              <a:buNone/>
            </a:pPr>
            <a:r>
              <a:rPr lang="ru-RU" dirty="0" smtClean="0"/>
              <a:t>	Жил да был веселый мяч. Очень уж он любил прыгать, бегать и играть. Было у него много друзей-мальчиков и девочек. С мальчиками веселый мяч любил играть в футбол, а с девочками играл в разные игры, все и не перечислить. Но, как и все другие мячи, не знал он никаких правил дорожного движения , потому что он не водитель и не пешеход, а самый обыкновенный веселый мяч. Однажды мальчики решили поиграть в футбол. Выбрали они для игры отличную полянку рядом с дорогой. Поставили ворота, разделились на команды, выбрали судью и наконец-то начали матч. Веселый мяч с огромным удовольствием бегал между игроками, бился об их ноги и даже несколько раз залетал в ворота. Он так увлекся игрой, что не заметил, как выскочил на дорогу, по которой ехали машины. Очень испугался мяч, увидев, как на него надвигаются с огромной скоростью большие серые колеса автомобиля. Мяч замер посреди дороги и не знал, что ему делать. К счастью , водитель успел затормозить, и мяч остался целым и невредимым, но очень испугался. Мальчики тоже испугались. Им было очень стыдно перед веселым мячом, потому что они знали, что играть возле дороги нельзя! Теперь веселый мяч запомнил на всю жизнь это несложное правило. И ты, мой друг, запомни и своему любимому веселому мячу передай, что играть возле дороги нельзя! </a:t>
            </a:r>
            <a:endParaRPr lang="ru-RU" dirty="0"/>
          </a:p>
        </p:txBody>
      </p:sp>
      <p:pic>
        <p:nvPicPr>
          <p:cNvPr id="7172" name="Picture 4" descr="http://www.playcast.ru/uploads/2017/10/27/23751861.png"/>
          <p:cNvPicPr>
            <a:picLocks noChangeAspect="1" noChangeArrowheads="1"/>
          </p:cNvPicPr>
          <p:nvPr/>
        </p:nvPicPr>
        <p:blipFill>
          <a:blip r:embed="rId2" cstate="print"/>
          <a:srcRect/>
          <a:stretch>
            <a:fillRect/>
          </a:stretch>
        </p:blipFill>
        <p:spPr bwMode="auto">
          <a:xfrm>
            <a:off x="5857884" y="5020142"/>
            <a:ext cx="2143140" cy="1837858"/>
          </a:xfrm>
          <a:prstGeom prst="rect">
            <a:avLst/>
          </a:prstGeom>
          <a:noFill/>
        </p:spPr>
      </p:pic>
      <p:pic>
        <p:nvPicPr>
          <p:cNvPr id="3075" name="Picture 3" descr="C:\Users\User\Desktop\shutterstock36758602.jpg"/>
          <p:cNvPicPr>
            <a:picLocks noChangeAspect="1" noChangeArrowheads="1"/>
          </p:cNvPicPr>
          <p:nvPr/>
        </p:nvPicPr>
        <p:blipFill>
          <a:blip r:embed="rId3" cstate="print"/>
          <a:srcRect/>
          <a:stretch>
            <a:fillRect/>
          </a:stretch>
        </p:blipFill>
        <p:spPr bwMode="auto">
          <a:xfrm>
            <a:off x="214282" y="1857364"/>
            <a:ext cx="3628297" cy="314324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Сказки по ПДД для почемучек</a:t>
            </a:r>
            <a:endParaRPr lang="ru-RU" sz="2800" dirty="0"/>
          </a:p>
        </p:txBody>
      </p:sp>
      <p:sp>
        <p:nvSpPr>
          <p:cNvPr id="11" name="Содержимое 10"/>
          <p:cNvSpPr>
            <a:spLocks noGrp="1"/>
          </p:cNvSpPr>
          <p:nvPr>
            <p:ph idx="1"/>
          </p:nvPr>
        </p:nvSpPr>
        <p:spPr/>
        <p:txBody>
          <a:bodyPr>
            <a:normAutofit fontScale="62500" lnSpcReduction="20000"/>
          </a:bodyPr>
          <a:lstStyle/>
          <a:p>
            <a:r>
              <a:rPr lang="ru-RU" b="1" dirty="0" smtClean="0"/>
              <a:t>Почему на дороге рисуют зебру </a:t>
            </a:r>
          </a:p>
          <a:p>
            <a:pPr>
              <a:buNone/>
            </a:pPr>
            <a:r>
              <a:rPr lang="ru-RU" dirty="0" smtClean="0"/>
              <a:t>	Жила в пустыне маленькая зебра. Была она очень доброй и приветливой- дружила со всеми жителями пустыни: и с носорогом, и с жирафом, и даже с тетушкой слонихой. Жили они в своей пустыне весело и беззаботно. Но однажды в пустыню приехали рабочие и построили большую дорогу. По этой дороге стали ездить машины , автобусы и грузовики. Страшно было жителям пустыни переходить дорогу. И тогда полосатая зебра решила помочь своим друзьям. Она вышла на дорогу, и все машины остановились перед ней, потому что она была яркой и очень заметной, а пешеходы смогли перейти на другую сторону. С тех самых пор на дорогах рисуют полосатую « зебру» для того, чтобы пешеходы без препятствий могли переходить дорогу. Все водители уважают нарисованную «зебру» и всегда останавливаются перед ней. </a:t>
            </a:r>
            <a:endParaRPr lang="ru-RU" dirty="0"/>
          </a:p>
        </p:txBody>
      </p:sp>
      <p:pic>
        <p:nvPicPr>
          <p:cNvPr id="2050" name="Picture 2" descr="C:\Users\User\Desktop\0005-002-Bezopasnost.png"/>
          <p:cNvPicPr>
            <a:picLocks noChangeAspect="1" noChangeArrowheads="1"/>
          </p:cNvPicPr>
          <p:nvPr/>
        </p:nvPicPr>
        <p:blipFill>
          <a:blip r:embed="rId2"/>
          <a:srcRect/>
          <a:stretch>
            <a:fillRect/>
          </a:stretch>
        </p:blipFill>
        <p:spPr bwMode="auto">
          <a:xfrm>
            <a:off x="214282" y="1785926"/>
            <a:ext cx="3526013" cy="35004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60648"/>
            <a:ext cx="7128792" cy="1152000"/>
          </a:xfrm>
        </p:spPr>
        <p:txBody>
          <a:bodyPr/>
          <a:lstStyle/>
          <a:p>
            <a:r>
              <a:rPr lang="ru-RU" dirty="0" smtClean="0"/>
              <a:t>Актуальность:</a:t>
            </a:r>
            <a:endParaRPr lang="ru-RU" dirty="0"/>
          </a:p>
        </p:txBody>
      </p:sp>
      <p:sp>
        <p:nvSpPr>
          <p:cNvPr id="3" name="Объект 2"/>
          <p:cNvSpPr>
            <a:spLocks noGrp="1"/>
          </p:cNvSpPr>
          <p:nvPr>
            <p:ph idx="1"/>
          </p:nvPr>
        </p:nvSpPr>
        <p:spPr>
          <a:xfrm>
            <a:off x="1475656" y="1700808"/>
            <a:ext cx="7128792" cy="4896544"/>
          </a:xfrm>
        </p:spPr>
        <p:txBody>
          <a:bodyPr>
            <a:normAutofit fontScale="62500" lnSpcReduction="20000"/>
          </a:bodyPr>
          <a:lstStyle/>
          <a:p>
            <a:pPr marL="0" marR="360680" indent="0" algn="just">
              <a:spcBef>
                <a:spcPts val="0"/>
              </a:spcBef>
              <a:buNone/>
            </a:pPr>
            <a:endParaRPr lang="ru-RU" sz="3400" dirty="0" smtClean="0">
              <a:solidFill>
                <a:srgbClr val="000000"/>
              </a:solidFill>
            </a:endParaRPr>
          </a:p>
          <a:p>
            <a:pPr marL="0" marR="360680" indent="0" algn="just">
              <a:spcBef>
                <a:spcPts val="0"/>
              </a:spcBef>
              <a:buNone/>
            </a:pPr>
            <a:r>
              <a:rPr lang="ru-RU" sz="3400" dirty="0" smtClean="0">
                <a:solidFill>
                  <a:srgbClr val="000000"/>
                </a:solidFill>
              </a:rPr>
              <a:t>Скоро </a:t>
            </a:r>
            <a:r>
              <a:rPr lang="ru-RU" sz="3400" dirty="0">
                <a:solidFill>
                  <a:srgbClr val="000000"/>
                </a:solidFill>
              </a:rPr>
              <a:t>наступит момент в жизни семьи, когда ребенок пойдет в школу. </a:t>
            </a:r>
            <a:r>
              <a:rPr lang="ru-RU" sz="3400" dirty="0" smtClean="0">
                <a:solidFill>
                  <a:srgbClr val="000000"/>
                </a:solidFill>
              </a:rPr>
              <a:t>Этот этап </a:t>
            </a:r>
            <a:r>
              <a:rPr lang="ru-RU" sz="3400" dirty="0">
                <a:solidFill>
                  <a:srgbClr val="000000"/>
                </a:solidFill>
              </a:rPr>
              <a:t>его жизни будет связан с рядом проблем, из которых наиболее </a:t>
            </a:r>
            <a:r>
              <a:rPr lang="ru-RU" sz="3400" dirty="0" smtClean="0">
                <a:solidFill>
                  <a:srgbClr val="000000"/>
                </a:solidFill>
              </a:rPr>
              <a:t>острыми являются </a:t>
            </a:r>
            <a:r>
              <a:rPr lang="ru-RU" sz="3400" dirty="0">
                <a:solidFill>
                  <a:srgbClr val="000000"/>
                </a:solidFill>
              </a:rPr>
              <a:t>проблемы безопасности ребенка на дороге. Так вот </a:t>
            </a:r>
            <a:r>
              <a:rPr lang="ru-RU" sz="3400" dirty="0" smtClean="0">
                <a:solidFill>
                  <a:srgbClr val="000000"/>
                </a:solidFill>
              </a:rPr>
              <a:t>задача педагогов </a:t>
            </a:r>
            <a:r>
              <a:rPr lang="ru-RU" sz="3400" dirty="0">
                <a:solidFill>
                  <a:srgbClr val="000000"/>
                </a:solidFill>
              </a:rPr>
              <a:t>и родителей состоит в том, чтобы подготовить его к встрече </a:t>
            </a:r>
            <a:r>
              <a:rPr lang="ru-RU" sz="3400" dirty="0" smtClean="0">
                <a:solidFill>
                  <a:srgbClr val="000000"/>
                </a:solidFill>
              </a:rPr>
              <a:t>с различными </a:t>
            </a:r>
            <a:r>
              <a:rPr lang="ru-RU" sz="3400" dirty="0">
                <a:solidFill>
                  <a:srgbClr val="000000"/>
                </a:solidFill>
              </a:rPr>
              <a:t>сложными, и порой опасными ситуациями на дороге, привить</a:t>
            </a:r>
          </a:p>
          <a:p>
            <a:pPr marL="0" marR="360680" indent="0" algn="just">
              <a:spcBef>
                <a:spcPts val="0"/>
              </a:spcBef>
              <a:buNone/>
            </a:pPr>
            <a:r>
              <a:rPr lang="ru-RU" sz="3400" dirty="0">
                <a:solidFill>
                  <a:srgbClr val="000000"/>
                </a:solidFill>
              </a:rPr>
              <a:t>ребёнку навыки правильного поведения на улице. Ведь помочь себе </a:t>
            </a:r>
            <a:r>
              <a:rPr lang="ru-RU" sz="3400" dirty="0" smtClean="0">
                <a:solidFill>
                  <a:srgbClr val="000000"/>
                </a:solidFill>
              </a:rPr>
              <a:t>в трудной </a:t>
            </a:r>
            <a:r>
              <a:rPr lang="ru-RU" sz="3400" dirty="0">
                <a:solidFill>
                  <a:srgbClr val="000000"/>
                </a:solidFill>
              </a:rPr>
              <a:t>ситуации может лишь тот, кто получит необходимые знания </a:t>
            </a:r>
            <a:r>
              <a:rPr lang="ru-RU" sz="3400" dirty="0" smtClean="0">
                <a:solidFill>
                  <a:srgbClr val="000000"/>
                </a:solidFill>
              </a:rPr>
              <a:t>о существующих </a:t>
            </a:r>
            <a:r>
              <a:rPr lang="ru-RU" sz="3400" dirty="0">
                <a:solidFill>
                  <a:srgbClr val="000000"/>
                </a:solidFill>
              </a:rPr>
              <a:t>опасностях, научится их своевременно распознавать,</a:t>
            </a:r>
          </a:p>
          <a:p>
            <a:pPr marL="0" marR="360680" indent="0" algn="just">
              <a:spcBef>
                <a:spcPts val="0"/>
              </a:spcBef>
              <a:buNone/>
            </a:pPr>
            <a:r>
              <a:rPr lang="ru-RU" sz="3400" dirty="0">
                <a:solidFill>
                  <a:srgbClr val="000000"/>
                </a:solidFill>
              </a:rPr>
              <a:t>обходить стороной. Актуальность этой проблемы связана ещё и с тем, что </a:t>
            </a:r>
            <a:r>
              <a:rPr lang="ru-RU" sz="3400" dirty="0" smtClean="0">
                <a:solidFill>
                  <a:srgbClr val="000000"/>
                </a:solidFill>
              </a:rPr>
              <a:t>у детей </a:t>
            </a:r>
            <a:r>
              <a:rPr lang="ru-RU" sz="3400" dirty="0">
                <a:solidFill>
                  <a:srgbClr val="000000"/>
                </a:solidFill>
              </a:rPr>
              <a:t>дошкольного возраста отсутствует та защитная </a:t>
            </a:r>
            <a:r>
              <a:rPr lang="ru-RU" sz="3400" dirty="0" smtClean="0">
                <a:solidFill>
                  <a:srgbClr val="000000"/>
                </a:solidFill>
              </a:rPr>
              <a:t>психологическая реакция </a:t>
            </a:r>
            <a:r>
              <a:rPr lang="ru-RU" sz="3400" dirty="0">
                <a:solidFill>
                  <a:srgbClr val="000000"/>
                </a:solidFill>
              </a:rPr>
              <a:t>на окружающую обстановку, которая свойственна взрослым.</a:t>
            </a:r>
          </a:p>
          <a:p>
            <a:pPr marL="0" indent="0" algn="just">
              <a:buNone/>
            </a:pPr>
            <a:endParaRPr lang="ru-RU" dirty="0"/>
          </a:p>
        </p:txBody>
      </p:sp>
    </p:spTree>
    <p:extLst>
      <p:ext uri="{BB962C8B-B14F-4D97-AF65-F5344CB8AC3E}">
        <p14:creationId xmlns="" xmlns:p14="http://schemas.microsoft.com/office/powerpoint/2010/main" val="2140832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Спасибо за вним</a:t>
            </a:r>
            <a:r>
              <a:rPr lang="ru-RU" b="1" dirty="0" smtClean="0">
                <a:effectLst>
                  <a:outerShdw blurRad="38100" dist="38100" dir="2700000" algn="tl">
                    <a:srgbClr val="000000">
                      <a:alpha val="43137"/>
                    </a:srgbClr>
                  </a:outerShdw>
                </a:effectLst>
              </a:rPr>
              <a:t>ание!</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475656" y="1628800"/>
            <a:ext cx="7211144" cy="4968552"/>
          </a:xfrm>
        </p:spPr>
        <p:txBody>
          <a:bodyPr>
            <a:normAutofit/>
          </a:bodyPr>
          <a:lstStyle/>
          <a:p>
            <a:endParaRPr lang="ru-RU" sz="1800" dirty="0"/>
          </a:p>
          <a:p>
            <a:endParaRPr lang="ru-RU" sz="1800" dirty="0" smtClean="0"/>
          </a:p>
          <a:p>
            <a:endParaRPr lang="ru-RU" dirty="0"/>
          </a:p>
        </p:txBody>
      </p:sp>
      <p:pic>
        <p:nvPicPr>
          <p:cNvPr id="1026" name="Picture 2" descr="C:\Users\User\Desktop\итог.jpg"/>
          <p:cNvPicPr>
            <a:picLocks noChangeAspect="1" noChangeArrowheads="1"/>
          </p:cNvPicPr>
          <p:nvPr/>
        </p:nvPicPr>
        <p:blipFill>
          <a:blip r:embed="rId2" cstate="print"/>
          <a:srcRect/>
          <a:stretch>
            <a:fillRect/>
          </a:stretch>
        </p:blipFill>
        <p:spPr bwMode="auto">
          <a:xfrm>
            <a:off x="1571604" y="2214554"/>
            <a:ext cx="6858016" cy="3857634"/>
          </a:xfrm>
          <a:prstGeom prst="rect">
            <a:avLst/>
          </a:prstGeom>
          <a:noFill/>
        </p:spPr>
      </p:pic>
    </p:spTree>
    <p:extLst>
      <p:ext uri="{BB962C8B-B14F-4D97-AF65-F5344CB8AC3E}">
        <p14:creationId xmlns="" xmlns:p14="http://schemas.microsoft.com/office/powerpoint/2010/main" val="4098220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l">
              <a:spcBef>
                <a:spcPct val="20000"/>
              </a:spcBef>
            </a:pPr>
            <a:r>
              <a:rPr lang="ru-RU" sz="3600" b="1" dirty="0" smtClean="0"/>
              <a:t>Цель: </a:t>
            </a:r>
            <a:r>
              <a:rPr lang="ru-RU" sz="2700" dirty="0" smtClean="0">
                <a:solidFill>
                  <a:srgbClr val="000000"/>
                </a:solidFill>
              </a:rPr>
              <a:t>Продолжать знакомство </a:t>
            </a:r>
            <a:r>
              <a:rPr lang="ru-RU" sz="2700" dirty="0">
                <a:solidFill>
                  <a:srgbClr val="000000"/>
                </a:solidFill>
              </a:rPr>
              <a:t>детей с правилами дорожного движения.</a:t>
            </a:r>
            <a:br>
              <a:rPr lang="ru-RU" sz="2700" dirty="0">
                <a:solidFill>
                  <a:srgbClr val="000000"/>
                </a:solidFill>
              </a:rPr>
            </a:br>
            <a:endParaRPr lang="ru-RU" sz="2700" b="1" dirty="0"/>
          </a:p>
        </p:txBody>
      </p:sp>
      <p:sp>
        <p:nvSpPr>
          <p:cNvPr id="3" name="Объект 2"/>
          <p:cNvSpPr>
            <a:spLocks noGrp="1"/>
          </p:cNvSpPr>
          <p:nvPr>
            <p:ph idx="1"/>
          </p:nvPr>
        </p:nvSpPr>
        <p:spPr/>
        <p:txBody>
          <a:bodyPr>
            <a:normAutofit fontScale="70000" lnSpcReduction="20000"/>
          </a:bodyPr>
          <a:lstStyle/>
          <a:p>
            <a:pPr marL="0" indent="0">
              <a:buNone/>
            </a:pPr>
            <a:r>
              <a:rPr lang="ru-RU" b="1" i="1" dirty="0" smtClean="0">
                <a:solidFill>
                  <a:schemeClr val="tx2">
                    <a:lumMod val="50000"/>
                  </a:schemeClr>
                </a:solidFill>
              </a:rPr>
              <a:t>	</a:t>
            </a:r>
            <a:r>
              <a:rPr lang="ru-RU" sz="5100" b="1" dirty="0" smtClean="0">
                <a:solidFill>
                  <a:schemeClr val="tx2">
                    <a:lumMod val="50000"/>
                  </a:schemeClr>
                </a:solidFill>
              </a:rPr>
              <a:t>Задачи:</a:t>
            </a:r>
          </a:p>
          <a:p>
            <a:pPr algn="just"/>
            <a:r>
              <a:rPr lang="ru-RU" dirty="0">
                <a:solidFill>
                  <a:schemeClr val="tx1"/>
                </a:solidFill>
              </a:rPr>
              <a:t>Формировать навыки правильного поведения на дороге.</a:t>
            </a:r>
          </a:p>
          <a:p>
            <a:pPr algn="just"/>
            <a:r>
              <a:rPr lang="ru-RU" dirty="0">
                <a:solidFill>
                  <a:schemeClr val="tx1"/>
                </a:solidFill>
              </a:rPr>
              <a:t>Закреплять знания о правилах дорожного движения и поведения </a:t>
            </a:r>
            <a:r>
              <a:rPr lang="ru-RU" dirty="0" smtClean="0">
                <a:solidFill>
                  <a:schemeClr val="tx1"/>
                </a:solidFill>
              </a:rPr>
              <a:t>на улице</a:t>
            </a:r>
            <a:r>
              <a:rPr lang="ru-RU" dirty="0">
                <a:solidFill>
                  <a:schemeClr val="tx1"/>
                </a:solidFill>
              </a:rPr>
              <a:t>.</a:t>
            </a:r>
          </a:p>
          <a:p>
            <a:pPr algn="just"/>
            <a:r>
              <a:rPr lang="ru-RU" dirty="0">
                <a:solidFill>
                  <a:schemeClr val="tx1"/>
                </a:solidFill>
              </a:rPr>
              <a:t>Расширять знания о светофоре.</a:t>
            </a:r>
          </a:p>
          <a:p>
            <a:pPr algn="just"/>
            <a:r>
              <a:rPr lang="ru-RU" dirty="0">
                <a:solidFill>
                  <a:schemeClr val="tx1"/>
                </a:solidFill>
              </a:rPr>
              <a:t>Закреплять знания детей о специальном транспорте.</a:t>
            </a:r>
          </a:p>
          <a:p>
            <a:pPr algn="just"/>
            <a:r>
              <a:rPr lang="ru-RU" dirty="0">
                <a:solidFill>
                  <a:schemeClr val="tx1"/>
                </a:solidFill>
              </a:rPr>
              <a:t>Закреплять знания о правилах поведения в общественном транспорте.</a:t>
            </a:r>
          </a:p>
          <a:p>
            <a:pPr algn="just"/>
            <a:r>
              <a:rPr lang="ru-RU" dirty="0">
                <a:solidFill>
                  <a:schemeClr val="tx1"/>
                </a:solidFill>
              </a:rPr>
              <a:t>Развитие ориентировки в пространстве.</a:t>
            </a:r>
          </a:p>
          <a:p>
            <a:pPr algn="just"/>
            <a:r>
              <a:rPr lang="ru-RU" dirty="0">
                <a:solidFill>
                  <a:schemeClr val="tx1"/>
                </a:solidFill>
              </a:rPr>
              <a:t>Формирование личностных качеств: внимание, ответственность за </a:t>
            </a:r>
            <a:r>
              <a:rPr lang="ru-RU" dirty="0" smtClean="0">
                <a:solidFill>
                  <a:schemeClr val="tx1"/>
                </a:solidFill>
              </a:rPr>
              <a:t>своё поведение </a:t>
            </a:r>
            <a:r>
              <a:rPr lang="ru-RU" dirty="0">
                <a:solidFill>
                  <a:schemeClr val="tx1"/>
                </a:solidFill>
              </a:rPr>
              <a:t>- уверенность в своих действиях.</a:t>
            </a:r>
          </a:p>
          <a:p>
            <a:pPr algn="just"/>
            <a:r>
              <a:rPr lang="ru-RU" dirty="0">
                <a:solidFill>
                  <a:schemeClr val="tx1"/>
                </a:solidFill>
              </a:rPr>
              <a:t>Систематизировать знания детей о Правилах дорожного </a:t>
            </a:r>
            <a:r>
              <a:rPr lang="ru-RU" dirty="0" smtClean="0">
                <a:solidFill>
                  <a:schemeClr val="tx1"/>
                </a:solidFill>
              </a:rPr>
              <a:t>движения путем </a:t>
            </a:r>
            <a:r>
              <a:rPr lang="ru-RU" dirty="0">
                <a:solidFill>
                  <a:schemeClr val="tx1"/>
                </a:solidFill>
              </a:rPr>
              <a:t>проигрывания проблемных ситуаций.</a:t>
            </a:r>
          </a:p>
          <a:p>
            <a:pPr marL="0" indent="0">
              <a:buNone/>
            </a:pPr>
            <a:endParaRPr lang="ru-RU" dirty="0">
              <a:solidFill>
                <a:schemeClr val="tx2">
                  <a:lumMod val="50000"/>
                </a:schemeClr>
              </a:solidFill>
            </a:endParaRPr>
          </a:p>
        </p:txBody>
      </p:sp>
    </p:spTree>
    <p:extLst>
      <p:ext uri="{BB962C8B-B14F-4D97-AF65-F5344CB8AC3E}">
        <p14:creationId xmlns="" xmlns:p14="http://schemas.microsoft.com/office/powerpoint/2010/main" val="605388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spcBef>
                <a:spcPts val="0"/>
              </a:spcBef>
            </a:pPr>
            <a:r>
              <a:rPr lang="ru-RU" dirty="0" smtClean="0"/>
              <a:t>Методы и формы работы:</a:t>
            </a:r>
            <a:endParaRPr lang="ru-RU" dirty="0"/>
          </a:p>
        </p:txBody>
      </p:sp>
      <p:sp>
        <p:nvSpPr>
          <p:cNvPr id="3" name="Объект 2"/>
          <p:cNvSpPr>
            <a:spLocks noGrp="1"/>
          </p:cNvSpPr>
          <p:nvPr>
            <p:ph idx="1"/>
          </p:nvPr>
        </p:nvSpPr>
        <p:spPr>
          <a:xfrm>
            <a:off x="1464062" y="2071678"/>
            <a:ext cx="7200696" cy="4338002"/>
          </a:xfrm>
        </p:spPr>
        <p:txBody>
          <a:bodyPr>
            <a:normAutofit/>
          </a:bodyPr>
          <a:lstStyle/>
          <a:p>
            <a:pPr>
              <a:spcBef>
                <a:spcPts val="0"/>
              </a:spcBef>
            </a:pPr>
            <a:r>
              <a:rPr lang="ru-RU" sz="2800" dirty="0">
                <a:solidFill>
                  <a:prstClr val="black"/>
                </a:solidFill>
              </a:rPr>
              <a:t>Обследования, наглядности (рассматривание иллюстраций);</a:t>
            </a:r>
          </a:p>
          <a:p>
            <a:pPr>
              <a:spcBef>
                <a:spcPts val="0"/>
              </a:spcBef>
            </a:pPr>
            <a:r>
              <a:rPr lang="ru-RU" sz="2800" dirty="0">
                <a:solidFill>
                  <a:prstClr val="black"/>
                </a:solidFill>
              </a:rPr>
              <a:t>Словесный (беседа, использование художественного слова, пояснения);</a:t>
            </a:r>
          </a:p>
          <a:p>
            <a:pPr>
              <a:spcBef>
                <a:spcPts val="0"/>
              </a:spcBef>
            </a:pPr>
            <a:r>
              <a:rPr lang="ru-RU" sz="2800" dirty="0">
                <a:solidFill>
                  <a:prstClr val="black"/>
                </a:solidFill>
              </a:rPr>
              <a:t>Практический (самостоятельное выполнение детьми работы</a:t>
            </a:r>
            <a:r>
              <a:rPr lang="ru-RU" sz="2800" dirty="0" smtClean="0">
                <a:solidFill>
                  <a:prstClr val="black"/>
                </a:solidFill>
              </a:rPr>
              <a:t>);</a:t>
            </a:r>
            <a:endParaRPr lang="ru-RU" sz="2800" dirty="0">
              <a:solidFill>
                <a:prstClr val="black"/>
              </a:solidFill>
            </a:endParaRPr>
          </a:p>
          <a:p>
            <a:pPr>
              <a:spcBef>
                <a:spcPts val="0"/>
              </a:spcBef>
            </a:pPr>
            <a:r>
              <a:rPr lang="ru-RU" sz="2800" dirty="0">
                <a:solidFill>
                  <a:prstClr val="black"/>
                </a:solidFill>
              </a:rPr>
              <a:t>Сотворчество (взаимодействие педагога и ребенка в едином творческом процессе</a:t>
            </a:r>
            <a:r>
              <a:rPr lang="ru-RU" sz="2800" dirty="0" smtClean="0">
                <a:solidFill>
                  <a:prstClr val="black"/>
                </a:solidFill>
              </a:rPr>
              <a:t>);</a:t>
            </a:r>
          </a:p>
          <a:p>
            <a:pPr>
              <a:spcBef>
                <a:spcPts val="0"/>
              </a:spcBef>
            </a:pPr>
            <a:r>
              <a:rPr lang="ru-RU" sz="2800" dirty="0" smtClean="0">
                <a:solidFill>
                  <a:prstClr val="black"/>
                </a:solidFill>
              </a:rPr>
              <a:t>Игры (сюжетно-ролевые, дидактические).</a:t>
            </a:r>
            <a:endParaRPr lang="ru-RU" sz="2800" dirty="0">
              <a:solidFill>
                <a:prstClr val="black"/>
              </a:solidFill>
            </a:endParaRPr>
          </a:p>
          <a:p>
            <a:endParaRPr lang="ru-RU" sz="2800" dirty="0"/>
          </a:p>
        </p:txBody>
      </p:sp>
    </p:spTree>
    <p:extLst>
      <p:ext uri="{BB962C8B-B14F-4D97-AF65-F5344CB8AC3E}">
        <p14:creationId xmlns="" xmlns:p14="http://schemas.microsoft.com/office/powerpoint/2010/main" val="2737513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spcBef>
                <a:spcPts val="0"/>
              </a:spcBef>
            </a:pPr>
            <a:r>
              <a:rPr lang="ru-RU" dirty="0" smtClean="0"/>
              <a:t>Ожидаемые результаты:</a:t>
            </a:r>
            <a:r>
              <a:rPr lang="ru-RU" dirty="0"/>
              <a:t/>
            </a:r>
            <a:br>
              <a:rPr lang="ru-RU" dirty="0"/>
            </a:br>
            <a:endParaRPr lang="ru-RU" dirty="0"/>
          </a:p>
        </p:txBody>
      </p:sp>
      <p:sp>
        <p:nvSpPr>
          <p:cNvPr id="3" name="Содержимое 2"/>
          <p:cNvSpPr>
            <a:spLocks noGrp="1"/>
          </p:cNvSpPr>
          <p:nvPr>
            <p:ph idx="1"/>
          </p:nvPr>
        </p:nvSpPr>
        <p:spPr/>
        <p:txBody>
          <a:bodyPr>
            <a:normAutofit fontScale="85000" lnSpcReduction="20000"/>
          </a:bodyPr>
          <a:lstStyle/>
          <a:p>
            <a:pPr marR="360680"/>
            <a:r>
              <a:rPr lang="ru-RU" dirty="0">
                <a:solidFill>
                  <a:srgbClr val="000000"/>
                </a:solidFill>
              </a:rPr>
              <a:t>Осознанное отношение к выполнению правил дорожного движения;</a:t>
            </a:r>
            <a:endParaRPr lang="ru-RU" sz="2400" dirty="0">
              <a:solidFill>
                <a:srgbClr val="000000"/>
              </a:solidFill>
              <a:latin typeface="Calibri" panose="020F0502020204030204" pitchFamily="34" charset="0"/>
            </a:endParaRPr>
          </a:p>
          <a:p>
            <a:pPr marR="360680"/>
            <a:r>
              <a:rPr lang="ru-RU" dirty="0" smtClean="0">
                <a:solidFill>
                  <a:srgbClr val="000000"/>
                </a:solidFill>
              </a:rPr>
              <a:t>Проявление </a:t>
            </a:r>
            <a:r>
              <a:rPr lang="ru-RU" dirty="0">
                <a:solidFill>
                  <a:srgbClr val="000000"/>
                </a:solidFill>
              </a:rPr>
              <a:t>дисциплинированности, выдержки, </a:t>
            </a:r>
            <a:r>
              <a:rPr lang="ru-RU" dirty="0" smtClean="0">
                <a:solidFill>
                  <a:srgbClr val="000000"/>
                </a:solidFill>
              </a:rPr>
              <a:t>самостоятельности,</a:t>
            </a:r>
            <a:r>
              <a:rPr lang="ru-RU" sz="2400" dirty="0" smtClean="0">
                <a:solidFill>
                  <a:srgbClr val="000000"/>
                </a:solidFill>
                <a:latin typeface="Calibri" panose="020F0502020204030204" pitchFamily="34" charset="0"/>
              </a:rPr>
              <a:t> </a:t>
            </a:r>
            <a:r>
              <a:rPr lang="ru-RU" dirty="0" smtClean="0">
                <a:solidFill>
                  <a:srgbClr val="000000"/>
                </a:solidFill>
              </a:rPr>
              <a:t>осторожности </a:t>
            </a:r>
            <a:r>
              <a:rPr lang="ru-RU" dirty="0">
                <a:solidFill>
                  <a:srgbClr val="000000"/>
                </a:solidFill>
              </a:rPr>
              <a:t>в соблюдении правил поведения на улице, при </a:t>
            </a:r>
            <a:r>
              <a:rPr lang="ru-RU" dirty="0" smtClean="0">
                <a:solidFill>
                  <a:srgbClr val="000000"/>
                </a:solidFill>
              </a:rPr>
              <a:t>переходе</a:t>
            </a:r>
            <a:r>
              <a:rPr lang="ru-RU" sz="2400" dirty="0" smtClean="0">
                <a:solidFill>
                  <a:srgbClr val="000000"/>
                </a:solidFill>
                <a:latin typeface="Calibri" panose="020F0502020204030204" pitchFamily="34" charset="0"/>
              </a:rPr>
              <a:t> </a:t>
            </a:r>
            <a:r>
              <a:rPr lang="ru-RU" dirty="0" smtClean="0">
                <a:solidFill>
                  <a:srgbClr val="000000"/>
                </a:solidFill>
              </a:rPr>
              <a:t>дороги</a:t>
            </a:r>
            <a:r>
              <a:rPr lang="ru-RU" dirty="0">
                <a:solidFill>
                  <a:srgbClr val="000000"/>
                </a:solidFill>
              </a:rPr>
              <a:t>; </a:t>
            </a:r>
            <a:endParaRPr lang="ru-RU" dirty="0" smtClean="0">
              <a:solidFill>
                <a:srgbClr val="000000"/>
              </a:solidFill>
            </a:endParaRPr>
          </a:p>
          <a:p>
            <a:pPr marR="360680"/>
            <a:r>
              <a:rPr lang="ru-RU" dirty="0">
                <a:solidFill>
                  <a:srgbClr val="000000"/>
                </a:solidFill>
              </a:rPr>
              <a:t>В</a:t>
            </a:r>
            <a:r>
              <a:rPr lang="ru-RU" dirty="0" smtClean="0">
                <a:solidFill>
                  <a:srgbClr val="000000"/>
                </a:solidFill>
              </a:rPr>
              <a:t>ыполнение </a:t>
            </a:r>
            <a:r>
              <a:rPr lang="ru-RU" dirty="0">
                <a:solidFill>
                  <a:srgbClr val="000000"/>
                </a:solidFill>
              </a:rPr>
              <a:t>правил культурного поведения на улице и в транспорте;</a:t>
            </a:r>
            <a:endParaRPr lang="ru-RU" sz="2400" dirty="0">
              <a:solidFill>
                <a:srgbClr val="000000"/>
              </a:solidFill>
              <a:latin typeface="Calibri" panose="020F0502020204030204" pitchFamily="34" charset="0"/>
            </a:endParaRPr>
          </a:p>
          <a:p>
            <a:pPr marR="360680"/>
            <a:r>
              <a:rPr lang="ru-RU" dirty="0" smtClean="0">
                <a:solidFill>
                  <a:srgbClr val="000000"/>
                </a:solidFill>
              </a:rPr>
              <a:t>Умение </a:t>
            </a:r>
            <a:r>
              <a:rPr lang="ru-RU" dirty="0">
                <a:solidFill>
                  <a:srgbClr val="000000"/>
                </a:solidFill>
              </a:rPr>
              <a:t>детей предвидеть возможную опасность, правильно реагировать </a:t>
            </a:r>
            <a:r>
              <a:rPr lang="ru-RU" dirty="0" smtClean="0">
                <a:solidFill>
                  <a:srgbClr val="000000"/>
                </a:solidFill>
              </a:rPr>
              <a:t>на</a:t>
            </a:r>
            <a:r>
              <a:rPr lang="ru-RU" sz="2400" dirty="0" smtClean="0">
                <a:solidFill>
                  <a:srgbClr val="000000"/>
                </a:solidFill>
                <a:latin typeface="Calibri" panose="020F0502020204030204" pitchFamily="34" charset="0"/>
              </a:rPr>
              <a:t> </a:t>
            </a:r>
            <a:r>
              <a:rPr lang="ru-RU" dirty="0" smtClean="0">
                <a:solidFill>
                  <a:srgbClr val="000000"/>
                </a:solidFill>
              </a:rPr>
              <a:t>нее </a:t>
            </a:r>
            <a:r>
              <a:rPr lang="ru-RU" dirty="0">
                <a:solidFill>
                  <a:srgbClr val="000000"/>
                </a:solidFill>
              </a:rPr>
              <a:t>и выполнять действия в зависимости от ситуации; </a:t>
            </a:r>
            <a:endParaRPr lang="ru-RU" dirty="0" smtClean="0">
              <a:solidFill>
                <a:srgbClr val="000000"/>
              </a:solidFill>
            </a:endParaRPr>
          </a:p>
          <a:p>
            <a:pPr marR="360680"/>
            <a:r>
              <a:rPr lang="ru-RU" dirty="0">
                <a:solidFill>
                  <a:srgbClr val="000000"/>
                </a:solidFill>
              </a:rPr>
              <a:t>И</a:t>
            </a:r>
            <a:r>
              <a:rPr lang="ru-RU" dirty="0" smtClean="0">
                <a:solidFill>
                  <a:srgbClr val="000000"/>
                </a:solidFill>
              </a:rPr>
              <a:t>зготовление </a:t>
            </a:r>
            <a:r>
              <a:rPr lang="ru-RU" dirty="0">
                <a:solidFill>
                  <a:srgbClr val="000000"/>
                </a:solidFill>
              </a:rPr>
              <a:t>макета улицы города.</a:t>
            </a:r>
            <a:endParaRPr lang="ru-RU" sz="2400" b="0" i="0" dirty="0">
              <a:solidFill>
                <a:srgbClr val="000000"/>
              </a:solidFill>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План – график мероприятий</a:t>
            </a:r>
            <a:endParaRPr lang="ru-RU" dirty="0"/>
          </a:p>
        </p:txBody>
      </p:sp>
      <p:graphicFrame>
        <p:nvGraphicFramePr>
          <p:cNvPr id="7" name="Объект 6"/>
          <p:cNvGraphicFramePr>
            <a:graphicFrameLocks noGrp="1"/>
          </p:cNvGraphicFramePr>
          <p:nvPr>
            <p:ph idx="1"/>
            <p:extLst>
              <p:ext uri="{D42A27DB-BD31-4B8C-83A1-F6EECF244321}">
                <p14:modId xmlns="" xmlns:p14="http://schemas.microsoft.com/office/powerpoint/2010/main" val="3343919590"/>
              </p:ext>
            </p:extLst>
          </p:nvPr>
        </p:nvGraphicFramePr>
        <p:xfrm>
          <a:off x="1475655" y="1628801"/>
          <a:ext cx="7056784" cy="4320480"/>
        </p:xfrm>
        <a:graphic>
          <a:graphicData uri="http://schemas.openxmlformats.org/drawingml/2006/table">
            <a:tbl>
              <a:tblPr firstRow="1" bandRow="1">
                <a:tableStyleId>{5C22544A-7EE6-4342-B048-85BDC9FD1C3A}</a:tableStyleId>
              </a:tblPr>
              <a:tblGrid>
                <a:gridCol w="1764196"/>
                <a:gridCol w="1764196"/>
                <a:gridCol w="1764196"/>
                <a:gridCol w="1764196"/>
              </a:tblGrid>
              <a:tr h="1473803">
                <a:tc>
                  <a:txBody>
                    <a:bodyPr/>
                    <a:lstStyle/>
                    <a:p>
                      <a:pPr algn="ctr"/>
                      <a:r>
                        <a:rPr lang="ru-RU" sz="1400" dirty="0" smtClean="0">
                          <a:latin typeface="Times New Roman" panose="02020603050405020304" pitchFamily="18" charset="0"/>
                          <a:cs typeface="Times New Roman" panose="02020603050405020304" pitchFamily="18" charset="0"/>
                        </a:rPr>
                        <a:t>Деятельность педагога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Работа с детьми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Работа с родителями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Совершенство</a:t>
                      </a:r>
                    </a:p>
                    <a:p>
                      <a:pPr algn="ctr"/>
                      <a:r>
                        <a:rPr lang="ru-RU" sz="1400" dirty="0" smtClean="0">
                          <a:latin typeface="Times New Roman" panose="02020603050405020304" pitchFamily="18" charset="0"/>
                          <a:cs typeface="Times New Roman" panose="02020603050405020304" pitchFamily="18" charset="0"/>
                        </a:rPr>
                        <a:t>вание предметно-развивающей среды</a:t>
                      </a:r>
                      <a:endParaRPr lang="ru-RU" sz="1400" dirty="0">
                        <a:latin typeface="Times New Roman" panose="02020603050405020304" pitchFamily="18" charset="0"/>
                        <a:cs typeface="Times New Roman" panose="02020603050405020304" pitchFamily="18" charset="0"/>
                      </a:endParaRPr>
                    </a:p>
                  </a:txBody>
                  <a:tcPr/>
                </a:tc>
              </a:tr>
              <a:tr h="312821">
                <a:tc gridSpan="4">
                  <a:txBody>
                    <a:bodyPr/>
                    <a:lstStyle/>
                    <a:p>
                      <a:pPr algn="ctr"/>
                      <a:r>
                        <a:rPr lang="ru-RU" sz="1400" dirty="0" smtClean="0">
                          <a:latin typeface="Times New Roman" panose="02020603050405020304" pitchFamily="18" charset="0"/>
                          <a:cs typeface="Times New Roman" panose="02020603050405020304" pitchFamily="18" charset="0"/>
                        </a:rPr>
                        <a:t>1 этап – предварительный: сентябрь – октябрь 2018 г</a:t>
                      </a:r>
                      <a:endParaRPr lang="ru-RU" sz="1400" dirty="0">
                        <a:latin typeface="Times New Roman" panose="02020603050405020304" pitchFamily="18" charset="0"/>
                        <a:cs typeface="Times New Roman" panose="02020603050405020304"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33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Изучение методической литературы по заданной тематике;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Составление плана совместной деятельности всех участников проекта.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smtClean="0">
                        <a:ln>
                          <a:noFill/>
                        </a:ln>
                        <a:solidFill>
                          <a:prstClr val="black"/>
                        </a:solidFill>
                        <a:effectLst/>
                        <a:uLnTx/>
                        <a:uFillTx/>
                        <a:latin typeface="+mn-lt"/>
                      </a:endParaRPr>
                    </a:p>
                    <a:p>
                      <a:endParaRPr lang="ru-RU" dirty="0"/>
                    </a:p>
                  </a:txBody>
                  <a:tcPr/>
                </a:tc>
                <a:tc>
                  <a:txBody>
                    <a:bodyPr/>
                    <a:lstStyle/>
                    <a:p>
                      <a:pPr algn="l"/>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Чтение художественной литературы по теме. </a:t>
                      </a:r>
                    </a:p>
                    <a:p>
                      <a:pPr marR="360680" algn="l"/>
                      <a:r>
                        <a:rPr lang="ru-RU" sz="1200" b="0" i="0" u="none" strike="noStrike" dirty="0" err="1" smtClean="0">
                          <a:solidFill>
                            <a:srgbClr val="000000"/>
                          </a:solidFill>
                          <a:effectLst/>
                          <a:latin typeface="Times New Roman" panose="02020603050405020304" pitchFamily="18" charset="0"/>
                          <a:cs typeface="Times New Roman" panose="02020603050405020304" pitchFamily="18" charset="0"/>
                        </a:rPr>
                        <a:t>Б.Житков</a:t>
                      </a:r>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 «Светофор»;</a:t>
                      </a:r>
                      <a:endParaRPr lang="ru-RU" sz="1200" b="0" i="0" dirty="0" smtClean="0">
                        <a:solidFill>
                          <a:srgbClr val="000000"/>
                        </a:solidFill>
                        <a:effectLst/>
                        <a:latin typeface="Times New Roman" panose="02020603050405020304" pitchFamily="18" charset="0"/>
                        <a:cs typeface="Times New Roman" panose="02020603050405020304" pitchFamily="18" charset="0"/>
                      </a:endParaRPr>
                    </a:p>
                    <a:p>
                      <a:pPr marR="360680" algn="l"/>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С.Волков «Про правила дорожного движения»</a:t>
                      </a:r>
                    </a:p>
                    <a:p>
                      <a:pPr algn="l"/>
                      <a:r>
                        <a:rPr lang="ru-RU" sz="1200" kern="1200" dirty="0" smtClean="0">
                          <a:solidFill>
                            <a:schemeClr val="dk1"/>
                          </a:solidFill>
                          <a:latin typeface="Times New Roman" pitchFamily="18" charset="0"/>
                          <a:ea typeface="+mn-ea"/>
                          <a:cs typeface="Times New Roman" pitchFamily="18" charset="0"/>
                        </a:rPr>
                        <a:t>С.Михалков «Три чудесных цвета», «Моя улица», «Скверная</a:t>
                      </a:r>
                    </a:p>
                    <a:p>
                      <a:pPr algn="l"/>
                      <a:r>
                        <a:rPr lang="ru-RU" sz="1200" kern="1200" dirty="0" smtClean="0">
                          <a:solidFill>
                            <a:schemeClr val="dk1"/>
                          </a:solidFill>
                          <a:latin typeface="Times New Roman" pitchFamily="18" charset="0"/>
                          <a:ea typeface="+mn-ea"/>
                          <a:cs typeface="Times New Roman" pitchFamily="18" charset="0"/>
                        </a:rPr>
                        <a:t>история».</a:t>
                      </a:r>
                      <a:endParaRPr lang="ru-RU" sz="1200"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Размещение справочной информация в родительском уголке по тематике бесед и занятий с детьми. </a:t>
                      </a:r>
                    </a:p>
                    <a:p>
                      <a:endParaRPr lang="ru-R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Подготовлены материалы к реализации проекта.</a:t>
                      </a:r>
                      <a:endParaRPr kumimoji="0" lang="ru-RU" sz="12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endParaRPr>
                    </a:p>
                    <a:p>
                      <a:endParaRPr lang="ru-RU" dirty="0"/>
                    </a:p>
                  </a:txBody>
                  <a:tcPr/>
                </a:tc>
              </a:tr>
            </a:tbl>
          </a:graphicData>
        </a:graphic>
      </p:graphicFrame>
    </p:spTree>
    <p:extLst>
      <p:ext uri="{BB962C8B-B14F-4D97-AF65-F5344CB8AC3E}">
        <p14:creationId xmlns="" xmlns:p14="http://schemas.microsoft.com/office/powerpoint/2010/main" val="4178021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extLst>
              <p:ext uri="{D42A27DB-BD31-4B8C-83A1-F6EECF244321}">
                <p14:modId xmlns="" xmlns:p14="http://schemas.microsoft.com/office/powerpoint/2010/main" val="3968283415"/>
              </p:ext>
            </p:extLst>
          </p:nvPr>
        </p:nvGraphicFramePr>
        <p:xfrm>
          <a:off x="755577" y="116632"/>
          <a:ext cx="7416823" cy="6708875"/>
        </p:xfrm>
        <a:graphic>
          <a:graphicData uri="http://schemas.openxmlformats.org/drawingml/2006/table">
            <a:tbl>
              <a:tblPr firstRow="1" bandRow="1">
                <a:tableStyleId>{5C22544A-7EE6-4342-B048-85BDC9FD1C3A}</a:tableStyleId>
              </a:tblPr>
              <a:tblGrid>
                <a:gridCol w="1354997"/>
                <a:gridCol w="2709993"/>
                <a:gridCol w="1429447"/>
                <a:gridCol w="1922386"/>
              </a:tblGrid>
              <a:tr h="8515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Деятельность педагога</a:t>
                      </a:r>
                    </a:p>
                    <a:p>
                      <a:pPr algn="ctr"/>
                      <a:endParaRPr lang="ru-RU" sz="1400" dirty="0"/>
                    </a:p>
                  </a:txBody>
                  <a:tcPr marL="86381" marR="8638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Работа с детьми</a:t>
                      </a:r>
                    </a:p>
                    <a:p>
                      <a:pPr algn="ctr"/>
                      <a:endParaRPr lang="ru-RU" sz="1400" dirty="0"/>
                    </a:p>
                  </a:txBody>
                  <a:tcPr marL="86381" marR="86381"/>
                </a:tc>
                <a:tc>
                  <a:txBody>
                    <a:bodyPr/>
                    <a:lstStyle/>
                    <a:p>
                      <a:pPr algn="ctr"/>
                      <a:r>
                        <a:rPr lang="ru-RU" sz="1400" dirty="0" smtClean="0">
                          <a:latin typeface="Times New Roman" panose="02020603050405020304" pitchFamily="18" charset="0"/>
                          <a:cs typeface="Times New Roman" panose="02020603050405020304" pitchFamily="18" charset="0"/>
                        </a:rPr>
                        <a:t>Работа с родителями</a:t>
                      </a:r>
                      <a:endParaRPr lang="ru-RU" sz="1400" dirty="0">
                        <a:latin typeface="Times New Roman" panose="02020603050405020304" pitchFamily="18" charset="0"/>
                        <a:cs typeface="Times New Roman" panose="02020603050405020304" pitchFamily="18" charset="0"/>
                      </a:endParaRPr>
                    </a:p>
                  </a:txBody>
                  <a:tcPr marL="86381" marR="86381"/>
                </a:tc>
                <a:tc>
                  <a:txBody>
                    <a:bodyPr/>
                    <a:lstStyle/>
                    <a:p>
                      <a:pPr algn="ctr"/>
                      <a:r>
                        <a:rPr lang="ru-RU" sz="1400" dirty="0" smtClean="0">
                          <a:latin typeface="Times New Roman" panose="02020603050405020304" pitchFamily="18" charset="0"/>
                          <a:cs typeface="Times New Roman" panose="02020603050405020304" pitchFamily="18" charset="0"/>
                        </a:rPr>
                        <a:t>Совершенство</a:t>
                      </a:r>
                    </a:p>
                    <a:p>
                      <a:pPr algn="ctr"/>
                      <a:r>
                        <a:rPr lang="ru-RU" sz="1400" dirty="0" smtClean="0">
                          <a:latin typeface="Times New Roman" panose="02020603050405020304" pitchFamily="18" charset="0"/>
                          <a:cs typeface="Times New Roman" panose="02020603050405020304" pitchFamily="18" charset="0"/>
                        </a:rPr>
                        <a:t>вание предметно-развивающей среды</a:t>
                      </a:r>
                      <a:endParaRPr lang="ru-RU" sz="1400" dirty="0">
                        <a:latin typeface="Times New Roman" panose="02020603050405020304" pitchFamily="18" charset="0"/>
                        <a:cs typeface="Times New Roman" panose="02020603050405020304" pitchFamily="18" charset="0"/>
                      </a:endParaRPr>
                    </a:p>
                  </a:txBody>
                  <a:tcPr marL="86381" marR="86381"/>
                </a:tc>
              </a:tr>
              <a:tr h="365665">
                <a:tc gridSpan="4">
                  <a:txBody>
                    <a:bodyPr/>
                    <a:lstStyle/>
                    <a:p>
                      <a:pPr algn="ctr"/>
                      <a:r>
                        <a:rPr lang="ru-RU" sz="1400" dirty="0" smtClean="0">
                          <a:latin typeface="Times New Roman" pitchFamily="18" charset="0"/>
                          <a:cs typeface="Times New Roman" pitchFamily="18" charset="0"/>
                        </a:rPr>
                        <a:t>2 этап – основной: сентябрь – октябрь 2018 г</a:t>
                      </a:r>
                      <a:endParaRPr lang="ru-RU" sz="1400" dirty="0">
                        <a:latin typeface="Times New Roman" pitchFamily="18" charset="0"/>
                        <a:cs typeface="Times New Roman" pitchFamily="18" charset="0"/>
                      </a:endParaRPr>
                    </a:p>
                  </a:txBody>
                  <a:tcPr marL="86381" marR="86381"/>
                </a:tc>
                <a:tc hMerge="1">
                  <a:txBody>
                    <a:bodyPr/>
                    <a:lstStyle/>
                    <a:p>
                      <a:endParaRPr lang="ru-RU"/>
                    </a:p>
                  </a:txBody>
                  <a:tcPr/>
                </a:tc>
                <a:tc hMerge="1">
                  <a:txBody>
                    <a:bodyPr/>
                    <a:lstStyle/>
                    <a:p>
                      <a:endParaRPr lang="ru-RU"/>
                    </a:p>
                  </a:txBody>
                  <a:tcPr/>
                </a:tc>
                <a:tc hMerge="1">
                  <a:txBody>
                    <a:bodyPr/>
                    <a:lstStyle/>
                    <a:p>
                      <a:endParaRPr lang="ru-RU"/>
                    </a:p>
                  </a:txBody>
                  <a:tcPr/>
                </a:tc>
              </a:tr>
              <a:tr h="5491638">
                <a:tc>
                  <a:txBody>
                    <a:bodyPr/>
                    <a:lstStyle/>
                    <a:p>
                      <a:pPr algn="l"/>
                      <a:r>
                        <a:rPr lang="ru-RU" sz="1200" kern="1200" dirty="0" smtClean="0">
                          <a:solidFill>
                            <a:schemeClr val="dk1"/>
                          </a:solidFill>
                          <a:latin typeface="Times New Roman" pitchFamily="18" charset="0"/>
                          <a:ea typeface="+mn-ea"/>
                          <a:cs typeface="Times New Roman" pitchFamily="18" charset="0"/>
                        </a:rPr>
                        <a:t>Организация НОД по теме проекта.</a:t>
                      </a:r>
                    </a:p>
                    <a:p>
                      <a:pPr algn="l"/>
                      <a:r>
                        <a:rPr lang="ru-RU" sz="1200" kern="1200" dirty="0" smtClean="0">
                          <a:solidFill>
                            <a:schemeClr val="dk1"/>
                          </a:solidFill>
                          <a:latin typeface="Times New Roman" pitchFamily="18" charset="0"/>
                          <a:ea typeface="+mn-ea"/>
                          <a:cs typeface="Times New Roman" pitchFamily="18" charset="0"/>
                        </a:rPr>
                        <a:t>Подбор художественной литературы.</a:t>
                      </a:r>
                      <a:endParaRPr lang="ru-RU" sz="1200" kern="1200" dirty="0">
                        <a:solidFill>
                          <a:schemeClr val="dk1"/>
                        </a:solidFill>
                        <a:latin typeface="Times New Roman" pitchFamily="18" charset="0"/>
                        <a:ea typeface="+mn-ea"/>
                        <a:cs typeface="Times New Roman" pitchFamily="18" charset="0"/>
                      </a:endParaRPr>
                    </a:p>
                  </a:txBody>
                  <a:tcPr marL="86381" marR="86381"/>
                </a:tc>
                <a:tc>
                  <a:txBody>
                    <a:bodyPr/>
                    <a:lstStyle/>
                    <a:p>
                      <a:r>
                        <a:rPr lang="ru-RU" sz="1100" kern="1200" dirty="0" smtClean="0">
                          <a:solidFill>
                            <a:schemeClr val="dk1"/>
                          </a:solidFill>
                          <a:latin typeface="Times New Roman" pitchFamily="18" charset="0"/>
                          <a:ea typeface="+mn-ea"/>
                          <a:cs typeface="Times New Roman" pitchFamily="18" charset="0"/>
                        </a:rPr>
                        <a:t>Беседы с детьми:</a:t>
                      </a:r>
                      <a:r>
                        <a:rPr lang="ru-RU" sz="1100" kern="1200" dirty="0" smtClean="0">
                          <a:solidFill>
                            <a:schemeClr val="dk1"/>
                          </a:solidFill>
                          <a:latin typeface="+mn-lt"/>
                          <a:ea typeface="+mn-ea"/>
                          <a:cs typeface="+mn-cs"/>
                        </a:rPr>
                        <a:t> </a:t>
                      </a:r>
                      <a:r>
                        <a:rPr lang="ru-RU" sz="1100" kern="1200" dirty="0" smtClean="0">
                          <a:solidFill>
                            <a:schemeClr val="dk1"/>
                          </a:solidFill>
                          <a:latin typeface="Times New Roman" pitchFamily="18" charset="0"/>
                          <a:ea typeface="+mn-ea"/>
                          <a:cs typeface="Times New Roman" pitchFamily="18" charset="0"/>
                        </a:rPr>
                        <a:t>«Какие ПДД вы знаете?», «Внимание, дорожные знаки!», «Кто</a:t>
                      </a:r>
                      <a:r>
                        <a:rPr lang="ru-RU" sz="1100" kern="1200" baseline="0" dirty="0" smtClean="0">
                          <a:solidFill>
                            <a:schemeClr val="dk1"/>
                          </a:solidFill>
                          <a:latin typeface="Times New Roman" pitchFamily="18" charset="0"/>
                          <a:ea typeface="+mn-ea"/>
                          <a:cs typeface="Times New Roman" pitchFamily="18" charset="0"/>
                        </a:rPr>
                        <a:t> </a:t>
                      </a:r>
                      <a:r>
                        <a:rPr lang="ru-RU" sz="1100" kern="1200" dirty="0" smtClean="0">
                          <a:solidFill>
                            <a:schemeClr val="dk1"/>
                          </a:solidFill>
                          <a:latin typeface="Times New Roman" pitchFamily="18" charset="0"/>
                          <a:ea typeface="+mn-ea"/>
                          <a:cs typeface="Times New Roman" pitchFamily="18" charset="0"/>
                        </a:rPr>
                        <a:t>управляет дорогой?», Как вести себя на улице и в транспорте?»</a:t>
                      </a:r>
                      <a:r>
                        <a:rPr lang="ru-RU" sz="1100" kern="1200" baseline="0" dirty="0" smtClean="0">
                          <a:solidFill>
                            <a:schemeClr val="dk1"/>
                          </a:solidFill>
                          <a:latin typeface="Times New Roman" pitchFamily="18" charset="0"/>
                          <a:ea typeface="+mn-ea"/>
                          <a:cs typeface="Times New Roman" pitchFamily="18" charset="0"/>
                        </a:rPr>
                        <a:t> </a:t>
                      </a:r>
                      <a:r>
                        <a:rPr lang="ru-RU" sz="1100" kern="1200" dirty="0" smtClean="0">
                          <a:solidFill>
                            <a:schemeClr val="dk1"/>
                          </a:solidFill>
                          <a:latin typeface="Times New Roman" pitchFamily="18" charset="0"/>
                          <a:ea typeface="+mn-ea"/>
                          <a:cs typeface="Times New Roman" pitchFamily="18" charset="0"/>
                        </a:rPr>
                        <a:t>Цель: Вспомнить с детьми  виды транспорта.</a:t>
                      </a:r>
                    </a:p>
                    <a:p>
                      <a:r>
                        <a:rPr lang="ru-RU" sz="1100" kern="1200" dirty="0" smtClean="0">
                          <a:solidFill>
                            <a:schemeClr val="dk1"/>
                          </a:solidFill>
                          <a:latin typeface="Times New Roman" pitchFamily="18" charset="0"/>
                          <a:ea typeface="+mn-ea"/>
                          <a:cs typeface="Times New Roman" pitchFamily="18" charset="0"/>
                        </a:rPr>
                        <a:t>Научить детей безопасному поведению на улице. Составление рассказа по картинкам «Дорожная азбука»</a:t>
                      </a:r>
                    </a:p>
                    <a:p>
                      <a:r>
                        <a:rPr lang="ru-RU" sz="1100" kern="1200" dirty="0" smtClean="0">
                          <a:solidFill>
                            <a:schemeClr val="dk1"/>
                          </a:solidFill>
                          <a:latin typeface="Times New Roman" pitchFamily="18" charset="0"/>
                          <a:ea typeface="+mn-ea"/>
                          <a:cs typeface="Times New Roman" pitchFamily="18" charset="0"/>
                        </a:rPr>
                        <a:t>Цель: </a:t>
                      </a:r>
                      <a:r>
                        <a:rPr kumimoji="0" lang="ru-RU" sz="11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Ознакомления с ПДД. Развитие связной речи.</a:t>
                      </a:r>
                      <a:endParaRPr lang="ru-RU" sz="1100" kern="1200" dirty="0" smtClean="0">
                        <a:solidFill>
                          <a:schemeClr val="dk1"/>
                        </a:solidFill>
                        <a:latin typeface="Times New Roman" pitchFamily="18" charset="0"/>
                        <a:ea typeface="+mn-ea"/>
                        <a:cs typeface="Times New Roman" pitchFamily="18" charset="0"/>
                      </a:endParaRPr>
                    </a:p>
                    <a:p>
                      <a:r>
                        <a:rPr lang="ru-RU" sz="1100" kern="1200" dirty="0" smtClean="0">
                          <a:solidFill>
                            <a:schemeClr val="dk1"/>
                          </a:solidFill>
                          <a:latin typeface="Times New Roman" pitchFamily="18" charset="0"/>
                          <a:ea typeface="+mn-ea"/>
                          <a:cs typeface="Times New Roman" pitchFamily="18" charset="0"/>
                        </a:rPr>
                        <a:t>Сюжетно- ролевая игра: «Путешествие по городу».</a:t>
                      </a:r>
                    </a:p>
                    <a:p>
                      <a:r>
                        <a:rPr lang="ru-RU" sz="1100" kern="1200" dirty="0" smtClean="0">
                          <a:solidFill>
                            <a:schemeClr val="dk1"/>
                          </a:solidFill>
                          <a:latin typeface="Times New Roman" pitchFamily="18" charset="0"/>
                          <a:ea typeface="+mn-ea"/>
                          <a:cs typeface="Times New Roman" pitchFamily="18" charset="0"/>
                        </a:rPr>
                        <a:t>Цель: Знакомство с ПДД через игровые ситуации.</a:t>
                      </a:r>
                    </a:p>
                    <a:p>
                      <a:r>
                        <a:rPr lang="ru-RU" sz="1200" kern="1200" dirty="0" smtClean="0">
                          <a:solidFill>
                            <a:schemeClr val="dk1"/>
                          </a:solidFill>
                          <a:latin typeface="Times New Roman" pitchFamily="18" charset="0"/>
                          <a:ea typeface="+mn-ea"/>
                          <a:cs typeface="Times New Roman" pitchFamily="18" charset="0"/>
                        </a:rPr>
                        <a:t>Дидактические игры: «Внимание, дорога!», «Умный светофор».</a:t>
                      </a:r>
                      <a:r>
                        <a:rPr lang="ru-RU" sz="1200" kern="1200" baseline="0" dirty="0" smtClean="0">
                          <a:solidFill>
                            <a:schemeClr val="dk1"/>
                          </a:solidFill>
                          <a:latin typeface="Times New Roman" pitchFamily="18" charset="0"/>
                          <a:ea typeface="+mn-ea"/>
                          <a:cs typeface="Times New Roman" pitchFamily="18" charset="0"/>
                        </a:rPr>
                        <a:t> Цель: Знакомство с ПДД. Развитие логики, внимания. Развитие связной речи.</a:t>
                      </a:r>
                    </a:p>
                    <a:p>
                      <a:r>
                        <a:rPr lang="ru-RU" sz="1200" kern="1200" baseline="0" dirty="0" smtClean="0">
                          <a:solidFill>
                            <a:schemeClr val="dk1"/>
                          </a:solidFill>
                          <a:latin typeface="Times New Roman" pitchFamily="18" charset="0"/>
                          <a:ea typeface="+mn-ea"/>
                          <a:cs typeface="Times New Roman" pitchFamily="18" charset="0"/>
                        </a:rPr>
                        <a:t>Подвижная игра: «Светофор»</a:t>
                      </a:r>
                    </a:p>
                    <a:p>
                      <a:r>
                        <a:rPr lang="ru-RU" sz="1100" kern="1200" baseline="0" dirty="0" smtClean="0">
                          <a:solidFill>
                            <a:schemeClr val="dk1"/>
                          </a:solidFill>
                          <a:latin typeface="Times New Roman" pitchFamily="18" charset="0"/>
                          <a:ea typeface="+mn-ea"/>
                          <a:cs typeface="Times New Roman" pitchFamily="18" charset="0"/>
                        </a:rPr>
                        <a:t>Цель: </a:t>
                      </a:r>
                      <a:r>
                        <a:rPr lang="ru-RU" sz="1100" b="0" i="0" kern="1200" dirty="0" smtClean="0">
                          <a:solidFill>
                            <a:schemeClr val="dk1"/>
                          </a:solidFill>
                          <a:effectLst/>
                          <a:latin typeface="Times New Roman" panose="02020603050405020304" pitchFamily="18" charset="0"/>
                          <a:ea typeface="+mn-ea"/>
                          <a:cs typeface="Times New Roman" panose="02020603050405020304" pitchFamily="18" charset="0"/>
                        </a:rPr>
                        <a:t>Развивать внимание,</a:t>
                      </a:r>
                      <a:r>
                        <a:rPr lang="ru-RU" sz="11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ловкость.</a:t>
                      </a:r>
                      <a:endParaRPr lang="ru-RU" sz="1100" kern="1200" baseline="0" dirty="0" smtClean="0">
                        <a:solidFill>
                          <a:schemeClr val="dk1"/>
                        </a:solidFill>
                        <a:latin typeface="Times New Roman" pitchFamily="18" charset="0"/>
                        <a:ea typeface="+mn-ea"/>
                        <a:cs typeface="Times New Roman" pitchFamily="18" charset="0"/>
                      </a:endParaRPr>
                    </a:p>
                    <a:p>
                      <a:r>
                        <a:rPr lang="ru-RU" sz="1200" kern="1200" baseline="0" dirty="0" smtClean="0">
                          <a:solidFill>
                            <a:schemeClr val="dk1"/>
                          </a:solidFill>
                          <a:latin typeface="Times New Roman" pitchFamily="18" charset="0"/>
                          <a:ea typeface="+mn-ea"/>
                          <a:cs typeface="Times New Roman" pitchFamily="18" charset="0"/>
                        </a:rPr>
                        <a:t>Совместное раскрашивание плаката «Город».</a:t>
                      </a:r>
                    </a:p>
                    <a:p>
                      <a:r>
                        <a:rPr lang="ru-RU" sz="1200" kern="1200" baseline="0" dirty="0" smtClean="0">
                          <a:solidFill>
                            <a:schemeClr val="dk1"/>
                          </a:solidFill>
                          <a:latin typeface="Times New Roman" pitchFamily="18" charset="0"/>
                          <a:ea typeface="+mn-ea"/>
                          <a:cs typeface="Times New Roman" pitchFamily="18" charset="0"/>
                        </a:rPr>
                        <a:t>Цель: </a:t>
                      </a:r>
                      <a:r>
                        <a:rPr lang="ru-RU" sz="1100" b="0" i="0" dirty="0" smtClean="0">
                          <a:solidFill>
                            <a:srgbClr val="222222"/>
                          </a:solidFill>
                          <a:effectLst/>
                          <a:latin typeface="Times New Roman" panose="02020603050405020304" pitchFamily="18" charset="0"/>
                          <a:cs typeface="Times New Roman" panose="02020603050405020304" pitchFamily="18" charset="0"/>
                        </a:rPr>
                        <a:t>Развитие мелкой моторики.</a:t>
                      </a:r>
                      <a:r>
                        <a:rPr lang="ru-RU" sz="1100" b="0" i="0" baseline="0" dirty="0" smtClean="0">
                          <a:solidFill>
                            <a:srgbClr val="222222"/>
                          </a:solidFill>
                          <a:effectLst/>
                          <a:latin typeface="Times New Roman" panose="02020603050405020304" pitchFamily="18" charset="0"/>
                          <a:cs typeface="Times New Roman" panose="02020603050405020304" pitchFamily="18" charset="0"/>
                        </a:rPr>
                        <a:t> </a:t>
                      </a:r>
                      <a:r>
                        <a:rPr lang="ru-RU" sz="1100" dirty="0" smtClean="0">
                          <a:effectLst/>
                          <a:latin typeface="Times New Roman" panose="02020603050405020304" pitchFamily="18" charset="0"/>
                          <a:ea typeface="Times New Roman" panose="02020603050405020304" pitchFamily="18" charset="0"/>
                        </a:rPr>
                        <a:t>Развивать образные представления, воображение. Воспитывать положительное отношение к родному городу.</a:t>
                      </a:r>
                      <a:endParaRPr lang="ru-RU" sz="1100" kern="1200" baseline="0" dirty="0" smtClean="0">
                        <a:solidFill>
                          <a:schemeClr val="dk1"/>
                        </a:solidFill>
                        <a:latin typeface="Times New Roman" pitchFamily="18" charset="0"/>
                        <a:ea typeface="+mn-ea"/>
                        <a:cs typeface="Times New Roman" pitchFamily="18" charset="0"/>
                      </a:endParaRPr>
                    </a:p>
                    <a:p>
                      <a:endParaRPr lang="ru-RU" sz="1200" kern="1200" baseline="0" dirty="0" smtClean="0">
                        <a:solidFill>
                          <a:schemeClr val="dk1"/>
                        </a:solidFill>
                        <a:latin typeface="Times New Roman" pitchFamily="18" charset="0"/>
                        <a:ea typeface="+mn-ea"/>
                        <a:cs typeface="Times New Roman" pitchFamily="18" charset="0"/>
                      </a:endParaRPr>
                    </a:p>
                    <a:p>
                      <a:endParaRPr lang="ru-RU" sz="1200" kern="1200" dirty="0">
                        <a:solidFill>
                          <a:schemeClr val="dk1"/>
                        </a:solidFill>
                        <a:latin typeface="Times New Roman" pitchFamily="18" charset="0"/>
                        <a:ea typeface="+mn-ea"/>
                        <a:cs typeface="Times New Roman" pitchFamily="18" charset="0"/>
                      </a:endParaRPr>
                    </a:p>
                  </a:txBody>
                  <a:tcPr marL="86381" marR="86381"/>
                </a:tc>
                <a:tc>
                  <a:txBody>
                    <a:bodyPr/>
                    <a:lstStyle/>
                    <a:p>
                      <a:r>
                        <a:rPr lang="ru-RU" sz="1200" kern="1200" dirty="0" smtClean="0">
                          <a:solidFill>
                            <a:schemeClr val="dk1"/>
                          </a:solidFill>
                          <a:latin typeface="Times New Roman" pitchFamily="18" charset="0"/>
                          <a:ea typeface="+mn-ea"/>
                          <a:cs typeface="Times New Roman" pitchFamily="18" charset="0"/>
                        </a:rPr>
                        <a:t>Консультация: «Как научить ребенка соблюдать правила дорожного</a:t>
                      </a:r>
                    </a:p>
                    <a:p>
                      <a:r>
                        <a:rPr lang="ru-RU" sz="1200" kern="1200" dirty="0" smtClean="0">
                          <a:solidFill>
                            <a:schemeClr val="dk1"/>
                          </a:solidFill>
                          <a:latin typeface="Times New Roman" pitchFamily="18" charset="0"/>
                          <a:ea typeface="+mn-ea"/>
                          <a:cs typeface="Times New Roman" pitchFamily="18" charset="0"/>
                        </a:rPr>
                        <a:t>движения»</a:t>
                      </a:r>
                    </a:p>
                    <a:p>
                      <a:r>
                        <a:rPr lang="ru-RU" sz="1200" kern="1200" dirty="0" smtClean="0">
                          <a:solidFill>
                            <a:schemeClr val="dk1"/>
                          </a:solidFill>
                          <a:latin typeface="Times New Roman" pitchFamily="18" charset="0"/>
                          <a:ea typeface="+mn-ea"/>
                          <a:cs typeface="Times New Roman" pitchFamily="18" charset="0"/>
                        </a:rPr>
                        <a:t>Оформление папки-передвижки: «Самые важные правила- правила</a:t>
                      </a:r>
                      <a:r>
                        <a:rPr lang="ru-RU" sz="1200" kern="1200" baseline="0" dirty="0" smtClean="0">
                          <a:solidFill>
                            <a:schemeClr val="dk1"/>
                          </a:solidFill>
                          <a:latin typeface="Times New Roman" pitchFamily="18" charset="0"/>
                          <a:ea typeface="+mn-ea"/>
                          <a:cs typeface="Times New Roman" pitchFamily="18" charset="0"/>
                        </a:rPr>
                        <a:t> </a:t>
                      </a:r>
                      <a:r>
                        <a:rPr lang="ru-RU" sz="1200" kern="1200" dirty="0" smtClean="0">
                          <a:solidFill>
                            <a:schemeClr val="dk1"/>
                          </a:solidFill>
                          <a:latin typeface="Times New Roman" pitchFamily="18" charset="0"/>
                          <a:ea typeface="+mn-ea"/>
                          <a:cs typeface="Times New Roman" pitchFamily="18" charset="0"/>
                        </a:rPr>
                        <a:t>дорожного движения!»</a:t>
                      </a:r>
                    </a:p>
                    <a:p>
                      <a:r>
                        <a:rPr lang="ru-RU" sz="1200" kern="1200" dirty="0" smtClean="0">
                          <a:solidFill>
                            <a:schemeClr val="dk1"/>
                          </a:solidFill>
                          <a:latin typeface="Times New Roman" pitchFamily="18" charset="0"/>
                          <a:ea typeface="+mn-ea"/>
                          <a:cs typeface="Times New Roman" pitchFamily="18" charset="0"/>
                        </a:rPr>
                        <a:t>Информация в родительский уголок: «Памятка по правилам дорожного</a:t>
                      </a:r>
                      <a:r>
                        <a:rPr lang="ru-RU" sz="1200" kern="1200" baseline="0" dirty="0" smtClean="0">
                          <a:solidFill>
                            <a:schemeClr val="dk1"/>
                          </a:solidFill>
                          <a:latin typeface="Times New Roman" pitchFamily="18" charset="0"/>
                          <a:ea typeface="+mn-ea"/>
                          <a:cs typeface="Times New Roman" pitchFamily="18" charset="0"/>
                        </a:rPr>
                        <a:t> </a:t>
                      </a:r>
                      <a:r>
                        <a:rPr lang="ru-RU" sz="1200" kern="1200" dirty="0" smtClean="0">
                          <a:solidFill>
                            <a:schemeClr val="dk1"/>
                          </a:solidFill>
                          <a:latin typeface="Times New Roman" pitchFamily="18" charset="0"/>
                          <a:ea typeface="+mn-ea"/>
                          <a:cs typeface="Times New Roman" pitchFamily="18" charset="0"/>
                        </a:rPr>
                        <a:t>движения», «Это надо знать».</a:t>
                      </a:r>
                    </a:p>
                    <a:p>
                      <a:r>
                        <a:rPr lang="ru-RU" sz="1200" kern="1200" dirty="0" smtClean="0">
                          <a:solidFill>
                            <a:schemeClr val="dk1"/>
                          </a:solidFill>
                          <a:latin typeface="Times New Roman" pitchFamily="18" charset="0"/>
                          <a:ea typeface="+mn-ea"/>
                          <a:cs typeface="Times New Roman" pitchFamily="18" charset="0"/>
                        </a:rPr>
                        <a:t>Рисование безопасного маршрута от дома до детского сада.</a:t>
                      </a:r>
                    </a:p>
                    <a:p>
                      <a:endParaRPr lang="ru-RU" sz="1800" kern="1200" dirty="0">
                        <a:solidFill>
                          <a:schemeClr val="dk1"/>
                        </a:solidFill>
                        <a:latin typeface="+mn-lt"/>
                        <a:ea typeface="+mn-ea"/>
                        <a:cs typeface="+mn-cs"/>
                      </a:endParaRPr>
                    </a:p>
                  </a:txBody>
                  <a:tcPr marL="86381" marR="86381"/>
                </a:tc>
                <a:tc>
                  <a:txBody>
                    <a:bodyPr/>
                    <a:lstStyle/>
                    <a:p>
                      <a:r>
                        <a:rPr lang="ru-RU" sz="1200" kern="1200" dirty="0" smtClean="0">
                          <a:solidFill>
                            <a:schemeClr val="dk1"/>
                          </a:solidFill>
                          <a:latin typeface="Times New Roman" pitchFamily="18" charset="0"/>
                          <a:ea typeface="+mn-ea"/>
                          <a:cs typeface="Times New Roman" pitchFamily="18" charset="0"/>
                        </a:rPr>
                        <a:t>Выставка детского творчества.</a:t>
                      </a:r>
                    </a:p>
                    <a:p>
                      <a:r>
                        <a:rPr lang="ru-RU" sz="1200" kern="1200" dirty="0" smtClean="0">
                          <a:solidFill>
                            <a:schemeClr val="dk1"/>
                          </a:solidFill>
                          <a:latin typeface="Times New Roman" pitchFamily="18" charset="0"/>
                          <a:ea typeface="+mn-ea"/>
                          <a:cs typeface="Times New Roman" pitchFamily="18" charset="0"/>
                        </a:rPr>
                        <a:t>Оформление книжного уголка по теме: «Дети, дорога, безопасность».</a:t>
                      </a:r>
                    </a:p>
                    <a:p>
                      <a:r>
                        <a:rPr lang="ru-RU" sz="1200" kern="1200" dirty="0" smtClean="0">
                          <a:solidFill>
                            <a:schemeClr val="dk1"/>
                          </a:solidFill>
                          <a:latin typeface="Times New Roman" pitchFamily="18" charset="0"/>
                          <a:ea typeface="+mn-ea"/>
                          <a:cs typeface="Times New Roman" pitchFamily="18" charset="0"/>
                        </a:rPr>
                        <a:t>Коллективная работа:</a:t>
                      </a:r>
                      <a:r>
                        <a:rPr lang="ru-RU" sz="1200" kern="1200" baseline="0" dirty="0" smtClean="0">
                          <a:solidFill>
                            <a:schemeClr val="dk1"/>
                          </a:solidFill>
                          <a:latin typeface="Times New Roman" pitchFamily="18" charset="0"/>
                          <a:ea typeface="+mn-ea"/>
                          <a:cs typeface="Times New Roman" pitchFamily="18" charset="0"/>
                        </a:rPr>
                        <a:t> плакат-раскраска «Город»</a:t>
                      </a:r>
                      <a:r>
                        <a:rPr lang="ru-RU" sz="1200" kern="1200" dirty="0" smtClean="0">
                          <a:solidFill>
                            <a:schemeClr val="dk1"/>
                          </a:solidFill>
                          <a:latin typeface="Times New Roman" pitchFamily="18" charset="0"/>
                          <a:ea typeface="+mn-ea"/>
                          <a:cs typeface="Times New Roman" pitchFamily="18" charset="0"/>
                        </a:rPr>
                        <a:t> </a:t>
                      </a:r>
                      <a:endParaRPr lang="ru-RU" sz="1200" dirty="0"/>
                    </a:p>
                  </a:txBody>
                  <a:tcPr marL="86381" marR="86381"/>
                </a:tc>
              </a:tr>
            </a:tbl>
          </a:graphicData>
        </a:graphic>
      </p:graphicFrame>
    </p:spTree>
    <p:extLst>
      <p:ext uri="{BB962C8B-B14F-4D97-AF65-F5344CB8AC3E}">
        <p14:creationId xmlns="" xmlns:p14="http://schemas.microsoft.com/office/powerpoint/2010/main" val="1945163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spcBef>
                <a:spcPts val="0"/>
              </a:spcBef>
            </a:pPr>
            <a:r>
              <a:rPr lang="ru-RU" dirty="0"/>
              <a:t/>
            </a:r>
            <a:br>
              <a:rPr lang="ru-RU" dirty="0"/>
            </a:br>
            <a:endParaRPr lang="ru-RU" dirty="0"/>
          </a:p>
        </p:txBody>
      </p:sp>
      <p:graphicFrame>
        <p:nvGraphicFramePr>
          <p:cNvPr id="6" name="Содержимое 5"/>
          <p:cNvGraphicFramePr>
            <a:graphicFrameLocks noGrp="1"/>
          </p:cNvGraphicFramePr>
          <p:nvPr>
            <p:ph idx="1"/>
            <p:extLst>
              <p:ext uri="{D42A27DB-BD31-4B8C-83A1-F6EECF244321}">
                <p14:modId xmlns="" xmlns:p14="http://schemas.microsoft.com/office/powerpoint/2010/main" val="131520104"/>
              </p:ext>
            </p:extLst>
          </p:nvPr>
        </p:nvGraphicFramePr>
        <p:xfrm>
          <a:off x="1463675" y="1628775"/>
          <a:ext cx="7200900" cy="2626360"/>
        </p:xfrm>
        <a:graphic>
          <a:graphicData uri="http://schemas.openxmlformats.org/drawingml/2006/table">
            <a:tbl>
              <a:tblPr firstRow="1" bandRow="1">
                <a:tableStyleId>{5C22544A-7EE6-4342-B048-85BDC9FD1C3A}</a:tableStyleId>
              </a:tblPr>
              <a:tblGrid>
                <a:gridCol w="1800225"/>
                <a:gridCol w="1800225"/>
                <a:gridCol w="1800225"/>
                <a:gridCol w="1800225"/>
              </a:tblGrid>
              <a:tr h="9286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Деятельность педагога</a:t>
                      </a:r>
                    </a:p>
                    <a:p>
                      <a:endParaRPr lang="ru-RU" sz="1800" dirty="0" smtClean="0"/>
                    </a:p>
                    <a:p>
                      <a:endParaRPr lang="ru-RU" dirty="0"/>
                    </a:p>
                  </a:txBody>
                  <a:tcPr marL="91319" marR="913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Работа с детьми</a:t>
                      </a:r>
                    </a:p>
                    <a:p>
                      <a:endParaRPr lang="ru-RU" dirty="0"/>
                    </a:p>
                  </a:txBody>
                  <a:tcPr marL="91319" marR="91319"/>
                </a:tc>
                <a:tc>
                  <a:txBody>
                    <a:bodyPr/>
                    <a:lstStyle/>
                    <a:p>
                      <a:pPr algn="ctr"/>
                      <a:r>
                        <a:rPr lang="ru-RU" sz="1400" dirty="0" smtClean="0">
                          <a:latin typeface="Times New Roman" panose="02020603050405020304" pitchFamily="18" charset="0"/>
                          <a:cs typeface="Times New Roman" panose="02020603050405020304" pitchFamily="18" charset="0"/>
                        </a:rPr>
                        <a:t>Работа с родителями</a:t>
                      </a:r>
                      <a:endParaRPr lang="ru-RU" sz="1400" dirty="0">
                        <a:latin typeface="Times New Roman" panose="02020603050405020304" pitchFamily="18" charset="0"/>
                        <a:cs typeface="Times New Roman" panose="02020603050405020304" pitchFamily="18" charset="0"/>
                      </a:endParaRPr>
                    </a:p>
                  </a:txBody>
                  <a:tcPr marL="91319" marR="91319"/>
                </a:tc>
                <a:tc>
                  <a:txBody>
                    <a:bodyPr/>
                    <a:lstStyle/>
                    <a:p>
                      <a:pPr algn="ctr"/>
                      <a:r>
                        <a:rPr lang="ru-RU" sz="1400" dirty="0" smtClean="0">
                          <a:latin typeface="Times New Roman" panose="02020603050405020304" pitchFamily="18" charset="0"/>
                          <a:cs typeface="Times New Roman" panose="02020603050405020304" pitchFamily="18" charset="0"/>
                        </a:rPr>
                        <a:t>Совершенство</a:t>
                      </a:r>
                    </a:p>
                    <a:p>
                      <a:pPr algn="ctr"/>
                      <a:r>
                        <a:rPr lang="ru-RU" sz="1400" dirty="0" smtClean="0">
                          <a:latin typeface="Times New Roman" panose="02020603050405020304" pitchFamily="18" charset="0"/>
                          <a:cs typeface="Times New Roman" panose="02020603050405020304" pitchFamily="18" charset="0"/>
                        </a:rPr>
                        <a:t>вание предметно-развивающей среды</a:t>
                      </a:r>
                      <a:endParaRPr lang="ru-RU" sz="1400" dirty="0">
                        <a:latin typeface="Times New Roman" panose="02020603050405020304" pitchFamily="18" charset="0"/>
                        <a:cs typeface="Times New Roman" panose="02020603050405020304" pitchFamily="18" charset="0"/>
                      </a:endParaRPr>
                    </a:p>
                  </a:txBody>
                  <a:tcPr marL="91319" marR="91319"/>
                </a:tc>
              </a:tr>
              <a:tr h="370840">
                <a:tc gridSpan="4">
                  <a:txBody>
                    <a:bodyPr/>
                    <a:lstStyle/>
                    <a:p>
                      <a:pPr algn="ctr"/>
                      <a:r>
                        <a:rPr lang="ru-RU" sz="1400" dirty="0" smtClean="0">
                          <a:latin typeface="Times New Roman" pitchFamily="18" charset="0"/>
                          <a:cs typeface="Times New Roman" pitchFamily="18" charset="0"/>
                        </a:rPr>
                        <a:t>3 этап – заключительный: сентябрь – октябрь 2018 г.</a:t>
                      </a:r>
                      <a:endParaRPr lang="ru-RU" sz="1400" dirty="0">
                        <a:latin typeface="Times New Roman" pitchFamily="18" charset="0"/>
                        <a:cs typeface="Times New Roman" pitchFamily="18" charset="0"/>
                      </a:endParaRPr>
                    </a:p>
                  </a:txBody>
                  <a:tcPr marL="91319" marR="91319"/>
                </a:tc>
                <a:tc hMerge="1">
                  <a:txBody>
                    <a:bodyPr/>
                    <a:lstStyle/>
                    <a:p>
                      <a:endParaRPr lang="ru-RU" dirty="0"/>
                    </a:p>
                  </a:txBody>
                  <a:tcPr/>
                </a:tc>
                <a:tc hMerge="1">
                  <a:txBody>
                    <a:bodyPr/>
                    <a:lstStyle/>
                    <a:p>
                      <a:endParaRPr lang="ru-RU"/>
                    </a:p>
                  </a:txBody>
                  <a:tcPr/>
                </a:tc>
                <a:tc hMerge="1">
                  <a:txBody>
                    <a:bodyPr/>
                    <a:lstStyle/>
                    <a:p>
                      <a:endParaRPr lang="ru-RU" dirty="0"/>
                    </a:p>
                  </a:txBody>
                  <a:tcPr/>
                </a:tc>
              </a:tr>
              <a:tr h="370840">
                <a:tc>
                  <a:txBody>
                    <a:bodyPr/>
                    <a:lstStyle/>
                    <a:p>
                      <a:r>
                        <a:rPr lang="ru-RU" sz="1200" dirty="0" smtClean="0">
                          <a:latin typeface="Times New Roman" panose="02020603050405020304" pitchFamily="18" charset="0"/>
                          <a:cs typeface="Times New Roman" panose="02020603050405020304" pitchFamily="18" charset="0"/>
                        </a:rPr>
                        <a:t>Организация творческой деятельности детей.</a:t>
                      </a:r>
                      <a:endParaRPr lang="ru-RU" sz="1200" dirty="0">
                        <a:latin typeface="Times New Roman" panose="02020603050405020304" pitchFamily="18" charset="0"/>
                        <a:cs typeface="Times New Roman" panose="02020603050405020304" pitchFamily="18" charset="0"/>
                      </a:endParaRPr>
                    </a:p>
                  </a:txBody>
                  <a:tcPr marL="91319" marR="91319"/>
                </a:tc>
                <a:tc>
                  <a:txBody>
                    <a:bodyPr/>
                    <a:lstStyle/>
                    <a:p>
                      <a:r>
                        <a:rPr lang="ru-RU" sz="1200" dirty="0" smtClean="0">
                          <a:latin typeface="Times New Roman" panose="02020603050405020304" pitchFamily="18" charset="0"/>
                          <a:cs typeface="Times New Roman" panose="02020603050405020304" pitchFamily="18" charset="0"/>
                        </a:rPr>
                        <a:t>Самостоятельное использование воспитанниками правил дорожного движения в игровых ситуациях и в повседневной жизни.</a:t>
                      </a:r>
                      <a:endParaRPr lang="ru-RU" sz="1200" dirty="0">
                        <a:latin typeface="Times New Roman" panose="02020603050405020304" pitchFamily="18" charset="0"/>
                        <a:cs typeface="Times New Roman" panose="02020603050405020304" pitchFamily="18" charset="0"/>
                      </a:endParaRPr>
                    </a:p>
                  </a:txBody>
                  <a:tcPr marL="91319" marR="91319"/>
                </a:tc>
                <a:tc>
                  <a:txBody>
                    <a:bodyPr/>
                    <a:lstStyle/>
                    <a:p>
                      <a:r>
                        <a:rPr lang="ru-RU" sz="1200" dirty="0" smtClean="0">
                          <a:latin typeface="Times New Roman" panose="02020603050405020304" pitchFamily="18" charset="0"/>
                          <a:cs typeface="Times New Roman" panose="02020603050405020304" pitchFamily="18" charset="0"/>
                        </a:rPr>
                        <a:t>Выполнение</a:t>
                      </a:r>
                      <a:r>
                        <a:rPr lang="ru-RU" sz="1200" baseline="0" dirty="0" smtClean="0">
                          <a:latin typeface="Times New Roman" panose="02020603050405020304" pitchFamily="18" charset="0"/>
                          <a:cs typeface="Times New Roman" panose="02020603050405020304" pitchFamily="18" charset="0"/>
                        </a:rPr>
                        <a:t> рекомендаций воспитателей.</a:t>
                      </a:r>
                    </a:p>
                    <a:p>
                      <a:r>
                        <a:rPr lang="ru-RU" sz="1200" baseline="0" dirty="0" smtClean="0">
                          <a:latin typeface="Times New Roman" panose="02020603050405020304" pitchFamily="18" charset="0"/>
                          <a:cs typeface="Times New Roman" panose="02020603050405020304" pitchFamily="18" charset="0"/>
                        </a:rPr>
                        <a:t>Представление коллективной работы «Город».</a:t>
                      </a:r>
                      <a:endParaRPr lang="ru-RU" sz="1200" dirty="0">
                        <a:latin typeface="Times New Roman" panose="02020603050405020304" pitchFamily="18" charset="0"/>
                        <a:cs typeface="Times New Roman" panose="02020603050405020304" pitchFamily="18" charset="0"/>
                      </a:endParaRPr>
                    </a:p>
                  </a:txBody>
                  <a:tcPr marL="91319" marR="91319"/>
                </a:tc>
                <a:tc>
                  <a:txBody>
                    <a:bodyPr/>
                    <a:lstStyle/>
                    <a:p>
                      <a:r>
                        <a:rPr lang="ru-RU" sz="1200" dirty="0" smtClean="0">
                          <a:latin typeface="Times New Roman" pitchFamily="18" charset="0"/>
                          <a:cs typeface="Times New Roman" pitchFamily="18" charset="0"/>
                        </a:rPr>
                        <a:t>Презентация проекта.</a:t>
                      </a:r>
                      <a:endParaRPr lang="ru-RU" sz="1200" dirty="0">
                        <a:latin typeface="Times New Roman" pitchFamily="18" charset="0"/>
                        <a:cs typeface="Times New Roman" pitchFamily="18" charset="0"/>
                      </a:endParaRPr>
                    </a:p>
                  </a:txBody>
                  <a:tcPr marL="91319" marR="91319"/>
                </a:tc>
              </a:tr>
            </a:tbl>
          </a:graphicData>
        </a:graphic>
      </p:graphicFrame>
      <p:pic>
        <p:nvPicPr>
          <p:cNvPr id="3076" name="Picture 4" descr="http://edu.likenul.com/tw_files2/urls_1/15/d-14419/14419_html_m2780dcbb.gif"/>
          <p:cNvPicPr>
            <a:picLocks noChangeAspect="1" noChangeArrowheads="1"/>
          </p:cNvPicPr>
          <p:nvPr/>
        </p:nvPicPr>
        <p:blipFill>
          <a:blip r:embed="rId2"/>
          <a:srcRect/>
          <a:stretch>
            <a:fillRect/>
          </a:stretch>
        </p:blipFill>
        <p:spPr bwMode="auto">
          <a:xfrm>
            <a:off x="2000232" y="0"/>
            <a:ext cx="6083289" cy="146206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Чтение художественной литературы</a:t>
            </a:r>
            <a:endParaRPr lang="ru-RU" dirty="0"/>
          </a:p>
        </p:txBody>
      </p:sp>
      <p:pic>
        <p:nvPicPr>
          <p:cNvPr id="2050" name="Picture 2" descr="C:\Users\User\Desktop\чтение.jpg"/>
          <p:cNvPicPr>
            <a:picLocks noGrp="1" noChangeAspect="1" noChangeArrowheads="1"/>
          </p:cNvPicPr>
          <p:nvPr>
            <p:ph idx="1"/>
          </p:nvPr>
        </p:nvPicPr>
        <p:blipFill>
          <a:blip r:embed="rId2"/>
          <a:srcRect/>
          <a:stretch>
            <a:fillRect/>
          </a:stretch>
        </p:blipFill>
        <p:spPr bwMode="auto">
          <a:xfrm>
            <a:off x="1500166" y="1571612"/>
            <a:ext cx="6996111" cy="3938702"/>
          </a:xfrm>
          <a:prstGeom prst="rect">
            <a:avLst/>
          </a:prstGeom>
          <a:noFill/>
        </p:spPr>
      </p:pic>
    </p:spTree>
    <p:extLst>
      <p:ext uri="{BB962C8B-B14F-4D97-AF65-F5344CB8AC3E}">
        <p14:creationId xmlns="" xmlns:p14="http://schemas.microsoft.com/office/powerpoint/2010/main" val="1955701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1075</Words>
  <Application>Microsoft Office PowerPoint</Application>
  <PresentationFormat>Экран (4:3)</PresentationFormat>
  <Paragraphs>118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 Проект по ПДД в подготовительной группе «Дети, дорога, безопасность!» </vt:lpstr>
      <vt:lpstr>Актуальность:</vt:lpstr>
      <vt:lpstr>Цель: Продолжать знакомство детей с правилами дорожного движения. </vt:lpstr>
      <vt:lpstr>Методы и формы работы:</vt:lpstr>
      <vt:lpstr>Ожидаемые результаты: </vt:lpstr>
      <vt:lpstr>План – график мероприятий</vt:lpstr>
      <vt:lpstr>Слайд 7</vt:lpstr>
      <vt:lpstr> </vt:lpstr>
      <vt:lpstr>Чтение художественной литературы</vt:lpstr>
      <vt:lpstr> Выставка детских работ  </vt:lpstr>
      <vt:lpstr>Сюжетно-ролевая игра: «Путешествие по городу»</vt:lpstr>
      <vt:lpstr>              Подвижная игра «Светофор»</vt:lpstr>
      <vt:lpstr>              </vt:lpstr>
      <vt:lpstr>Коллективная работа плакат-раскраска «Город»</vt:lpstr>
      <vt:lpstr>Информация в родительский уголок</vt:lpstr>
      <vt:lpstr>Информация в родительский уголок</vt:lpstr>
      <vt:lpstr>Сказки по ПДД для почемучек</vt:lpstr>
      <vt:lpstr>Сказки по ПДД для почемучек</vt:lpstr>
      <vt:lpstr>Сказки по ПДД для почемучек</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для создания презентации  «Правила дорожного движения»</dc:title>
  <dc:creator>Павел Погодаев</dc:creator>
  <cp:lastModifiedBy>User</cp:lastModifiedBy>
  <cp:revision>76</cp:revision>
  <dcterms:created xsi:type="dcterms:W3CDTF">2017-11-06T09:36:21Z</dcterms:created>
  <dcterms:modified xsi:type="dcterms:W3CDTF">2018-10-20T18:34:16Z</dcterms:modified>
</cp:coreProperties>
</file>